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60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</p:sldIdLst>
  <p:sldSz cy="8229600" cx="14630400"/>
  <p:notesSz cx="8229600" cy="14630400"/>
  <p:embeddedFontLst>
    <p:embeddedFont>
      <p:font typeface="Fira Mono Medium"/>
      <p:regular r:id="rId21"/>
      <p:bold r:id="rId22"/>
    </p:embeddedFont>
    <p:embeddedFont>
      <p:font typeface="Fira Sans"/>
      <p:regular r:id="rId23"/>
      <p:bold r:id="rId24"/>
      <p:italic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font" Target="fonts/FiraMonoMedium-bold.fntdata"/><Relationship Id="rId21" Type="http://schemas.openxmlformats.org/officeDocument/2006/relationships/font" Target="fonts/FiraMonoMedium-regular.fntdata"/><Relationship Id="rId24" Type="http://schemas.openxmlformats.org/officeDocument/2006/relationships/font" Target="fonts/FiraSans-bold.fntdata"/><Relationship Id="rId23" Type="http://schemas.openxmlformats.org/officeDocument/2006/relationships/font" Target="fonts/FiraSans-regular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FiraSans-boldItalic.fntdata"/><Relationship Id="rId25" Type="http://schemas.openxmlformats.org/officeDocument/2006/relationships/font" Target="fonts/FiraSans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371850" y="1097275"/>
            <a:ext cx="5486650" cy="54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822950" y="6949425"/>
            <a:ext cx="6583675" cy="65836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3" name="Google Shape;53;p1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" name="Google Shape;54;p1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0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2" name="Google Shape;182;p10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p10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1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93" name="Google Shape;193;p11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p11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2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05" name="Google Shape;205;p12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p12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3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16" name="Google Shape;216;p13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" name="Google Shape;217;p13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4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38" name="Google Shape;238;p14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" name="Google Shape;239;p14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5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46" name="Google Shape;246;p15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Google Shape;247;p15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82fb534998_1_0:notes"/>
          <p:cNvSpPr/>
          <p:nvPr>
            <p:ph idx="2" type="sldImg"/>
          </p:nvPr>
        </p:nvSpPr>
        <p:spPr>
          <a:xfrm>
            <a:off x="1371850" y="1097275"/>
            <a:ext cx="5486700" cy="54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382fb534998_1_0:notes"/>
          <p:cNvSpPr txBox="1"/>
          <p:nvPr>
            <p:ph idx="1" type="body"/>
          </p:nvPr>
        </p:nvSpPr>
        <p:spPr>
          <a:xfrm>
            <a:off x="822950" y="6949425"/>
            <a:ext cx="6583800" cy="658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5" name="Google Shape;65;p2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" name="Google Shape;66;p2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3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3" name="Google Shape;73;p3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" name="Google Shape;74;p3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4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2" name="Google Shape;82;p4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" name="Google Shape;83;p4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5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08" name="Google Shape;108;p5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p5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6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8" name="Google Shape;118;p6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p6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7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39" name="Google Shape;139;p7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7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8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1" name="Google Shape;151;p8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8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9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65" name="Google Shape;165;p9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9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2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master">
  <p:cSld name="Slide 3 master">
    <p:spTree>
      <p:nvGrpSpPr>
        <p:cNvPr id="6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7;p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" name="Google Shape;8;p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F0F1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9" name="Google Shape;9;p2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0 master">
  <p:cSld name="Slide 10 master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1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F0F1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5" name="Google Shape;45;p11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1 master">
  <p:cSld name="Slide 11 mast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1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1E2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9" name="Google Shape;49;p12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 master">
  <p:cSld name="Slide 1 master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F0F1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3" name="Google Shape;13;p3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 master">
  <p:cSld name="Slide 2 mast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F0F1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7" name="Google Shape;17;p4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4 master">
  <p:cSld name="Slide 4 mast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F0F1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1" name="Google Shape;21;p5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5 master">
  <p:cSld name="Slide 5 mast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F0F1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5" name="Google Shape;25;p6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6 master">
  <p:cSld name="Slide 6 master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F0F1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9" name="Google Shape;29;p7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7 master">
  <p:cSld name="Slide 7 master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F0F1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3" name="Google Shape;33;p8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8 master">
  <p:cSld name="Slide 8 master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Google Shape;36;p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F0F1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7" name="Google Shape;37;p9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9 master">
  <p:cSld name="Slide 9 master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1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F0F1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1" name="Google Shape;41;p10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7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4.png"/><Relationship Id="rId4" Type="http://schemas.openxmlformats.org/officeDocument/2006/relationships/image" Target="../media/image2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Relationship Id="rId4" Type="http://schemas.openxmlformats.org/officeDocument/2006/relationships/image" Target="../media/image23.png"/><Relationship Id="rId5" Type="http://schemas.openxmlformats.org/officeDocument/2006/relationships/image" Target="../media/image1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7.png"/><Relationship Id="rId6" Type="http://schemas.openxmlformats.org/officeDocument/2006/relationships/image" Target="../media/image22.png"/><Relationship Id="rId7" Type="http://schemas.openxmlformats.org/officeDocument/2006/relationships/image" Target="../media/image2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Relationship Id="rId4" Type="http://schemas.openxmlformats.org/officeDocument/2006/relationships/image" Target="../media/image7.png"/><Relationship Id="rId5" Type="http://schemas.openxmlformats.org/officeDocument/2006/relationships/image" Target="../media/image1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Relationship Id="rId4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0.png"/><Relationship Id="rId4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Relationship Id="rId4" Type="http://schemas.openxmlformats.org/officeDocument/2006/relationships/image" Target="../media/image3.png"/><Relationship Id="rId5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/>
          <p:nvPr/>
        </p:nvSpPr>
        <p:spPr>
          <a:xfrm>
            <a:off x="1862428" y="3341709"/>
            <a:ext cx="10903601" cy="76386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541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rgbClr val="FBF3FA"/>
                </a:solidFill>
                <a:latin typeface="Fira Mono Medium"/>
                <a:ea typeface="Fira Mono Medium"/>
                <a:cs typeface="Fira Mono Medium"/>
                <a:sym typeface="Fira Mono Medium"/>
              </a:rPr>
              <a:t>Design de Software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" name="Google Shape;57;p14"/>
          <p:cNvSpPr/>
          <p:nvPr/>
        </p:nvSpPr>
        <p:spPr>
          <a:xfrm>
            <a:off x="7599521" y="5543669"/>
            <a:ext cx="624470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Calibri"/>
              <a:buNone/>
            </a:pPr>
            <a:r>
              <a:t/>
            </a:r>
            <a:endParaRPr b="0" i="0" sz="17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58;p14"/>
          <p:cNvSpPr/>
          <p:nvPr/>
        </p:nvSpPr>
        <p:spPr>
          <a:xfrm>
            <a:off x="12223214" y="7148063"/>
            <a:ext cx="3561347" cy="1299410"/>
          </a:xfrm>
          <a:prstGeom prst="rect">
            <a:avLst/>
          </a:prstGeom>
          <a:solidFill>
            <a:srgbClr val="0F0F10"/>
          </a:solidFill>
          <a:ln cap="flat" cmpd="sng" w="12700">
            <a:solidFill>
              <a:srgbClr val="0F0F1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Logotipo UFG Design de letra UFG Logotipo inicial UFG ligado com círculo e  letras maiúsculas Logotipo monograma UFG tipografia para negócios de  tecnologia e marca imobiliária | Vetor Premium" id="59" name="Google Shape;59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2795" y="-198303"/>
            <a:ext cx="2864386" cy="2864386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4"/>
          <p:cNvSpPr/>
          <p:nvPr/>
        </p:nvSpPr>
        <p:spPr>
          <a:xfrm>
            <a:off x="1862427" y="7230662"/>
            <a:ext cx="10903601" cy="7638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231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FBF3FA"/>
                </a:solidFill>
                <a:latin typeface="Fira Mono Medium"/>
                <a:ea typeface="Fira Mono Medium"/>
                <a:cs typeface="Fira Mono Medium"/>
                <a:sym typeface="Fira Mono Medium"/>
              </a:rPr>
              <a:t>Universidade Federal de Goiás</a:t>
            </a:r>
            <a:endParaRPr b="0" i="0" sz="2400" u="none" cap="none" strike="noStrike">
              <a:solidFill>
                <a:schemeClr val="dk1"/>
              </a:solidFill>
              <a:latin typeface="Fira Mono Medium"/>
              <a:ea typeface="Fira Mono Medium"/>
              <a:cs typeface="Fira Mono Medium"/>
              <a:sym typeface="Fira Mono Medium"/>
            </a:endParaRPr>
          </a:p>
        </p:txBody>
      </p:sp>
      <p:sp>
        <p:nvSpPr>
          <p:cNvPr id="61" name="Google Shape;61;p14"/>
          <p:cNvSpPr/>
          <p:nvPr/>
        </p:nvSpPr>
        <p:spPr>
          <a:xfrm>
            <a:off x="1862427" y="4950171"/>
            <a:ext cx="10903601" cy="76386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308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D0CECE"/>
                </a:solidFill>
                <a:latin typeface="Fira Mono Medium"/>
                <a:ea typeface="Fira Mono Medium"/>
                <a:cs typeface="Fira Mono Medium"/>
                <a:sym typeface="Fira Mono Medium"/>
              </a:rPr>
              <a:t>Amanda Soares, </a:t>
            </a:r>
            <a:r>
              <a:rPr b="0" i="0" lang="en-US" sz="1600" u="none" cap="none" strike="noStrike">
                <a:solidFill>
                  <a:srgbClr val="D0CECE"/>
                </a:solidFill>
                <a:latin typeface="Fira Mono Medium"/>
                <a:ea typeface="Fira Mono Medium"/>
                <a:cs typeface="Fira Mono Medium"/>
                <a:sym typeface="Fira Mono Medium"/>
              </a:rPr>
              <a:t>Marcello</a:t>
            </a:r>
            <a:r>
              <a:rPr b="0" i="0" lang="en-US" sz="1800" u="none" cap="none" strike="noStrike">
                <a:solidFill>
                  <a:srgbClr val="D0CECE"/>
                </a:solidFill>
                <a:latin typeface="Fira Mono Medium"/>
                <a:ea typeface="Fira Mono Medium"/>
                <a:cs typeface="Fira Mono Medium"/>
                <a:sym typeface="Fira Mono Medium"/>
              </a:rPr>
              <a:t> Ronald, Matheus Augusto, Gabriel Mota</a:t>
            </a:r>
            <a:endParaRPr b="0" i="0" sz="1800" u="none" cap="none" strike="noStrike">
              <a:solidFill>
                <a:srgbClr val="D0CEC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" name="Google Shape;62;p14"/>
          <p:cNvSpPr/>
          <p:nvPr/>
        </p:nvSpPr>
        <p:spPr>
          <a:xfrm>
            <a:off x="1862427" y="4178990"/>
            <a:ext cx="10903601" cy="76386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231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FBF3FA"/>
                </a:solidFill>
                <a:latin typeface="Fira Mono Medium"/>
                <a:ea typeface="Fira Mono Medium"/>
                <a:cs typeface="Fira Mono Medium"/>
                <a:sym typeface="Fira Mono Medium"/>
              </a:rPr>
              <a:t>Princípios </a:t>
            </a:r>
            <a:r>
              <a:rPr b="0" i="0" lang="en-US" sz="2400" u="none" cap="none" strike="noStrike">
                <a:solidFill>
                  <a:srgbClr val="7030A0"/>
                </a:solidFill>
                <a:latin typeface="Fira Mono Medium"/>
                <a:ea typeface="Fira Mono Medium"/>
                <a:cs typeface="Fira Mono Medium"/>
                <a:sym typeface="Fira Mono Medium"/>
              </a:rPr>
              <a:t>Solid</a:t>
            </a:r>
            <a:endParaRPr b="0" i="0" sz="2400" u="none" cap="none" strike="noStrike">
              <a:solidFill>
                <a:srgbClr val="7030A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3"/>
          <p:cNvSpPr/>
          <p:nvPr/>
        </p:nvSpPr>
        <p:spPr>
          <a:xfrm>
            <a:off x="738426" y="580192"/>
            <a:ext cx="5275064" cy="6593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096"/>
              </a:lnSpc>
              <a:spcBef>
                <a:spcPts val="0"/>
              </a:spcBef>
              <a:spcAft>
                <a:spcPts val="0"/>
              </a:spcAft>
              <a:buClr>
                <a:srgbClr val="FBF3FA"/>
              </a:buClr>
              <a:buSzPts val="4150"/>
              <a:buFont typeface="Fira Mono Medium"/>
              <a:buNone/>
            </a:pPr>
            <a:r>
              <a:rPr lang="en-US" sz="4150">
                <a:solidFill>
                  <a:srgbClr val="FBF3FA"/>
                </a:solidFill>
                <a:latin typeface="Fira Mono Medium"/>
                <a:ea typeface="Fira Mono Medium"/>
                <a:cs typeface="Fira Mono Medium"/>
                <a:sym typeface="Fira Mono Medium"/>
              </a:rPr>
              <a:t>Exemplo:</a:t>
            </a:r>
            <a:endParaRPr sz="41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86" name="Google Shape;186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8426" y="1793319"/>
            <a:ext cx="4981932" cy="3738563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3"/>
          <p:cNvSpPr/>
          <p:nvPr/>
        </p:nvSpPr>
        <p:spPr>
          <a:xfrm>
            <a:off x="738426" y="5769173"/>
            <a:ext cx="6402705" cy="3375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50"/>
              <a:buFont typeface="Calibri"/>
              <a:buNone/>
            </a:pPr>
            <a:r>
              <a:t/>
            </a:r>
            <a:endParaRPr sz="16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88" name="Google Shape;188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63577" y="1793319"/>
            <a:ext cx="4852987" cy="5091589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3"/>
          <p:cNvSpPr/>
          <p:nvPr/>
        </p:nvSpPr>
        <p:spPr>
          <a:xfrm>
            <a:off x="7663577" y="7122200"/>
            <a:ext cx="6235898" cy="3375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50"/>
              <a:buFont typeface="Calibri"/>
              <a:buNone/>
            </a:pPr>
            <a:r>
              <a:t/>
            </a:r>
            <a:endParaRPr sz="16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p23"/>
          <p:cNvSpPr/>
          <p:nvPr/>
        </p:nvSpPr>
        <p:spPr>
          <a:xfrm>
            <a:off x="11874298" y="7039779"/>
            <a:ext cx="3561347" cy="1299410"/>
          </a:xfrm>
          <a:prstGeom prst="rect">
            <a:avLst/>
          </a:prstGeom>
          <a:solidFill>
            <a:srgbClr val="0F0F10"/>
          </a:solidFill>
          <a:ln cap="flat" cmpd="sng" w="12700">
            <a:solidFill>
              <a:srgbClr val="0F0F1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10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4"/>
          <p:cNvSpPr/>
          <p:nvPr/>
        </p:nvSpPr>
        <p:spPr>
          <a:xfrm>
            <a:off x="3914656" y="1561981"/>
            <a:ext cx="6801088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76388"/>
              </a:lnSpc>
              <a:spcBef>
                <a:spcPts val="0"/>
              </a:spcBef>
              <a:spcAft>
                <a:spcPts val="0"/>
              </a:spcAft>
              <a:buClr>
                <a:srgbClr val="FF6BD8"/>
              </a:buClr>
              <a:buSzPts val="3600"/>
              <a:buFont typeface="Fira Mono Medium"/>
              <a:buNone/>
            </a:pPr>
            <a:r>
              <a:rPr lang="en-US" sz="3600">
                <a:solidFill>
                  <a:srgbClr val="FF6BD8"/>
                </a:solidFill>
                <a:latin typeface="Fira Mono Medium"/>
                <a:ea typeface="Fira Mono Medium"/>
                <a:cs typeface="Fira Mono Medium"/>
                <a:sym typeface="Fira Mono Medium"/>
              </a:rPr>
              <a:t>D</a:t>
            </a:r>
            <a:r>
              <a:rPr lang="en-US" sz="2200">
                <a:solidFill>
                  <a:srgbClr val="FBF3FA"/>
                </a:solidFill>
                <a:latin typeface="Fira Mono Medium"/>
                <a:ea typeface="Fira Mono Medium"/>
                <a:cs typeface="Fira Mono Medium"/>
                <a:sym typeface="Fira Mono Medium"/>
              </a:rPr>
              <a:t> – Dependency Inversion Principle (DIP)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Google Shape;197;p24"/>
          <p:cNvSpPr/>
          <p:nvPr/>
        </p:nvSpPr>
        <p:spPr>
          <a:xfrm>
            <a:off x="793790" y="2375535"/>
            <a:ext cx="7604284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750"/>
              <a:buFont typeface="Fira Sans"/>
              <a:buChar char="•"/>
            </a:pPr>
            <a:r>
              <a:rPr b="1" lang="en-US" sz="1750">
                <a:solidFill>
                  <a:srgbClr val="E0D6DE"/>
                </a:solidFill>
                <a:latin typeface="Fira Sans"/>
                <a:ea typeface="Fira Sans"/>
                <a:cs typeface="Fira Sans"/>
                <a:sym typeface="Fira Sans"/>
              </a:rPr>
              <a:t>Ideia:</a:t>
            </a:r>
            <a:r>
              <a:rPr lang="en-US" sz="1750">
                <a:solidFill>
                  <a:srgbClr val="E0D6DE"/>
                </a:solidFill>
                <a:latin typeface="Fira Sans"/>
                <a:ea typeface="Fira Sans"/>
                <a:cs typeface="Fira Sans"/>
                <a:sym typeface="Fira Sans"/>
              </a:rPr>
              <a:t> Módulos de alto nível não devem depender de módulos de baixo nível; ambos devem depender de abstrações.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p24"/>
          <p:cNvSpPr/>
          <p:nvPr/>
        </p:nvSpPr>
        <p:spPr>
          <a:xfrm>
            <a:off x="793790" y="3180636"/>
            <a:ext cx="7604284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750"/>
              <a:buFont typeface="Fira Sans"/>
              <a:buChar char="•"/>
            </a:pPr>
            <a:r>
              <a:rPr lang="en-US" sz="1750">
                <a:solidFill>
                  <a:srgbClr val="E0D6DE"/>
                </a:solidFill>
                <a:latin typeface="Fira Sans"/>
                <a:ea typeface="Fira Sans"/>
                <a:cs typeface="Fira Sans"/>
                <a:sym typeface="Fira Sans"/>
              </a:rPr>
              <a:t>As abstrações não devem depender de detalhes. Os detalhes devem depender das abstrações.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Google Shape;199;p24"/>
          <p:cNvSpPr/>
          <p:nvPr/>
        </p:nvSpPr>
        <p:spPr>
          <a:xfrm>
            <a:off x="793790" y="3985736"/>
            <a:ext cx="7604284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750"/>
              <a:buFont typeface="Fira Sans"/>
              <a:buChar char="•"/>
            </a:pPr>
            <a:r>
              <a:rPr b="1" lang="en-US" sz="1750">
                <a:solidFill>
                  <a:srgbClr val="E0D6DE"/>
                </a:solidFill>
                <a:latin typeface="Fira Sans"/>
                <a:ea typeface="Fira Sans"/>
                <a:cs typeface="Fira Sans"/>
                <a:sym typeface="Fira Sans"/>
              </a:rPr>
              <a:t>Benefício:</a:t>
            </a:r>
            <a:r>
              <a:rPr lang="en-US" sz="1750">
                <a:solidFill>
                  <a:srgbClr val="E0D6DE"/>
                </a:solidFill>
                <a:latin typeface="Fira Sans"/>
                <a:ea typeface="Fira Sans"/>
                <a:cs typeface="Fira Sans"/>
                <a:sym typeface="Fira Sans"/>
              </a:rPr>
              <a:t> Promove desacoplamento, alta coesão e baixo acoplamento, tornando o sistema mais flexível e fácil de testar.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200" name="Google Shape;200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40660" y="2386608"/>
            <a:ext cx="2721888" cy="2721888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4"/>
          <p:cNvSpPr/>
          <p:nvPr/>
        </p:nvSpPr>
        <p:spPr>
          <a:xfrm>
            <a:off x="793790" y="5578792"/>
            <a:ext cx="13042821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750"/>
              <a:buFont typeface="Fira Sans"/>
              <a:buNone/>
            </a:pPr>
            <a:r>
              <a:rPr b="1" lang="en-US" sz="1750">
                <a:solidFill>
                  <a:srgbClr val="E0D6DE"/>
                </a:solidFill>
                <a:latin typeface="Fira Sans"/>
                <a:ea typeface="Fira Sans"/>
                <a:cs typeface="Fira Sans"/>
                <a:sym typeface="Fira Sans"/>
              </a:rPr>
              <a:t>Exemplo:</a:t>
            </a:r>
            <a:r>
              <a:rPr lang="en-US" sz="1750">
                <a:solidFill>
                  <a:srgbClr val="E0D6DE"/>
                </a:solidFill>
                <a:latin typeface="Fira Sans"/>
                <a:ea typeface="Fira Sans"/>
                <a:cs typeface="Fira Sans"/>
                <a:sym typeface="Fira Sans"/>
              </a:rPr>
              <a:t> Em vez de uma classe de serviço instanciar diretamente um repositório concreto, ela depende de uma interface (contrato), e diferentes implementações podem ser injetadas. Isso possibilita testes mais fáceis e a intercambialidade dos componentes.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24"/>
          <p:cNvSpPr/>
          <p:nvPr/>
        </p:nvSpPr>
        <p:spPr>
          <a:xfrm>
            <a:off x="11874298" y="7039779"/>
            <a:ext cx="3561347" cy="1299410"/>
          </a:xfrm>
          <a:prstGeom prst="rect">
            <a:avLst/>
          </a:prstGeom>
          <a:solidFill>
            <a:srgbClr val="0F0F10"/>
          </a:solidFill>
          <a:ln cap="flat" cmpd="sng" w="12700">
            <a:solidFill>
              <a:srgbClr val="0F0F1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11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5"/>
          <p:cNvSpPr/>
          <p:nvPr/>
        </p:nvSpPr>
        <p:spPr>
          <a:xfrm>
            <a:off x="793790" y="1187291"/>
            <a:ext cx="5670590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BF3FA"/>
              </a:buClr>
              <a:buSzPts val="4450"/>
              <a:buFont typeface="Fira Mono Medium"/>
              <a:buNone/>
            </a:pPr>
            <a:r>
              <a:rPr lang="en-US" sz="4450">
                <a:solidFill>
                  <a:srgbClr val="FBF3FA"/>
                </a:solidFill>
                <a:latin typeface="Fira Mono Medium"/>
                <a:ea typeface="Fira Mono Medium"/>
                <a:cs typeface="Fira Mono Medium"/>
                <a:sym typeface="Fira Mono Medium"/>
              </a:rPr>
              <a:t>Exemplo:</a:t>
            </a:r>
            <a:endParaRPr sz="44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209" name="Google Shape;209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3790" y="2491383"/>
            <a:ext cx="4024432" cy="194000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10" name="Google Shape;210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79244" y="2491383"/>
            <a:ext cx="4309705" cy="3728680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25"/>
          <p:cNvSpPr/>
          <p:nvPr/>
        </p:nvSpPr>
        <p:spPr>
          <a:xfrm>
            <a:off x="5379244" y="6475214"/>
            <a:ext cx="4365665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Calibri"/>
              <a:buNone/>
            </a:pPr>
            <a:r>
              <a:t/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212" name="Google Shape;212;p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305931" y="2491383"/>
            <a:ext cx="3351967" cy="1211461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25"/>
          <p:cNvSpPr/>
          <p:nvPr/>
        </p:nvSpPr>
        <p:spPr>
          <a:xfrm>
            <a:off x="11874298" y="7039779"/>
            <a:ext cx="3561347" cy="1299410"/>
          </a:xfrm>
          <a:prstGeom prst="rect">
            <a:avLst/>
          </a:prstGeom>
          <a:solidFill>
            <a:srgbClr val="0F0F10"/>
          </a:solidFill>
          <a:ln cap="flat" cmpd="sng" w="12700">
            <a:solidFill>
              <a:srgbClr val="0F0F1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12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6"/>
          <p:cNvSpPr/>
          <p:nvPr/>
        </p:nvSpPr>
        <p:spPr>
          <a:xfrm>
            <a:off x="2212300" y="1601510"/>
            <a:ext cx="10205680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F6BD8"/>
              </a:buClr>
              <a:buSzPts val="4450"/>
              <a:buFont typeface="Fira Mono Medium"/>
              <a:buNone/>
            </a:pPr>
            <a:r>
              <a:rPr lang="en-US" sz="4450">
                <a:solidFill>
                  <a:srgbClr val="FF6BD8"/>
                </a:solidFill>
                <a:latin typeface="Fira Mono Medium"/>
                <a:ea typeface="Fira Mono Medium"/>
                <a:cs typeface="Fira Mono Medium"/>
                <a:sym typeface="Fira Mono Medium"/>
              </a:rPr>
              <a:t>Principais benefícios</a:t>
            </a:r>
            <a:r>
              <a:rPr lang="en-US" sz="4450">
                <a:solidFill>
                  <a:srgbClr val="FBF3FA"/>
                </a:solidFill>
                <a:latin typeface="Fira Mono Medium"/>
                <a:ea typeface="Fira Mono Medium"/>
                <a:cs typeface="Fira Mono Medium"/>
                <a:sym typeface="Fira Mono Medium"/>
              </a:rPr>
              <a:t> do SOLID</a:t>
            </a:r>
            <a:endParaRPr sz="44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220" name="Google Shape;220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3790" y="2763917"/>
            <a:ext cx="566976" cy="566976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26"/>
          <p:cNvSpPr/>
          <p:nvPr/>
        </p:nvSpPr>
        <p:spPr>
          <a:xfrm>
            <a:off x="1644253" y="2898577"/>
            <a:ext cx="3308152" cy="7086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2200"/>
              <a:buFont typeface="Fira Mono Medium"/>
              <a:buNone/>
            </a:pPr>
            <a:r>
              <a:rPr lang="en-US" sz="2200">
                <a:solidFill>
                  <a:srgbClr val="E0D6DE"/>
                </a:solidFill>
                <a:latin typeface="Fira Mono Medium"/>
                <a:ea typeface="Fira Mono Medium"/>
                <a:cs typeface="Fira Mono Medium"/>
                <a:sym typeface="Fira Mono Medium"/>
              </a:rPr>
              <a:t>Maior Manutenibilidade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Google Shape;222;p26"/>
          <p:cNvSpPr/>
          <p:nvPr/>
        </p:nvSpPr>
        <p:spPr>
          <a:xfrm>
            <a:off x="1644253" y="3743325"/>
            <a:ext cx="3308152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750"/>
              <a:buFont typeface="Fira Sans"/>
              <a:buNone/>
            </a:pPr>
            <a:r>
              <a:rPr lang="en-US" sz="1750">
                <a:solidFill>
                  <a:srgbClr val="E0D6DE"/>
                </a:solidFill>
                <a:latin typeface="Fira Sans"/>
                <a:ea typeface="Fira Sans"/>
                <a:cs typeface="Fira Sans"/>
                <a:sym typeface="Fira Sans"/>
              </a:rPr>
              <a:t>Simplifica alterações e atualizações futuras.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223" name="Google Shape;223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35893" y="2763917"/>
            <a:ext cx="566976" cy="566976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6"/>
          <p:cNvSpPr/>
          <p:nvPr/>
        </p:nvSpPr>
        <p:spPr>
          <a:xfrm>
            <a:off x="6086356" y="2898577"/>
            <a:ext cx="3308152" cy="7086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2200"/>
              <a:buFont typeface="Fira Mono Medium"/>
              <a:buNone/>
            </a:pPr>
            <a:r>
              <a:rPr lang="en-US" sz="2200">
                <a:solidFill>
                  <a:srgbClr val="E0D6DE"/>
                </a:solidFill>
                <a:latin typeface="Fira Mono Medium"/>
                <a:ea typeface="Fira Mono Medium"/>
                <a:cs typeface="Fira Mono Medium"/>
                <a:sym typeface="Fira Mono Medium"/>
              </a:rPr>
              <a:t>Redução de Acoplamento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26"/>
          <p:cNvSpPr/>
          <p:nvPr/>
        </p:nvSpPr>
        <p:spPr>
          <a:xfrm>
            <a:off x="6086356" y="3743325"/>
            <a:ext cx="3308152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750"/>
              <a:buFont typeface="Fira Sans"/>
              <a:buNone/>
            </a:pPr>
            <a:r>
              <a:rPr lang="en-US" sz="1750">
                <a:solidFill>
                  <a:srgbClr val="E0D6DE"/>
                </a:solidFill>
                <a:latin typeface="Fira Sans"/>
                <a:ea typeface="Fira Sans"/>
                <a:cs typeface="Fira Sans"/>
                <a:sym typeface="Fira Sans"/>
              </a:rPr>
              <a:t>Aumenta a coesão e a modularidade.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226" name="Google Shape;226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677995" y="2763917"/>
            <a:ext cx="566976" cy="566976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26"/>
          <p:cNvSpPr/>
          <p:nvPr/>
        </p:nvSpPr>
        <p:spPr>
          <a:xfrm>
            <a:off x="10528459" y="2898577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2200"/>
              <a:buFont typeface="Fira Mono Medium"/>
              <a:buNone/>
            </a:pPr>
            <a:r>
              <a:rPr lang="en-US" sz="2200">
                <a:solidFill>
                  <a:srgbClr val="E0D6DE"/>
                </a:solidFill>
                <a:latin typeface="Fira Mono Medium"/>
                <a:ea typeface="Fira Mono Medium"/>
                <a:cs typeface="Fira Mono Medium"/>
                <a:sym typeface="Fira Mono Medium"/>
              </a:rPr>
              <a:t>Reuso de Código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26"/>
          <p:cNvSpPr/>
          <p:nvPr/>
        </p:nvSpPr>
        <p:spPr>
          <a:xfrm>
            <a:off x="10528459" y="3388995"/>
            <a:ext cx="3308152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750"/>
              <a:buFont typeface="Fira Sans"/>
              <a:buNone/>
            </a:pPr>
            <a:r>
              <a:rPr lang="en-US" sz="1750">
                <a:solidFill>
                  <a:srgbClr val="E0D6DE"/>
                </a:solidFill>
                <a:latin typeface="Fira Sans"/>
                <a:ea typeface="Fira Sans"/>
                <a:cs typeface="Fira Sans"/>
                <a:sym typeface="Fira Sans"/>
              </a:rPr>
              <a:t>Promove práticas de código limpo.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229" name="Google Shape;229;p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3790" y="4922758"/>
            <a:ext cx="566976" cy="566976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26"/>
          <p:cNvSpPr/>
          <p:nvPr/>
        </p:nvSpPr>
        <p:spPr>
          <a:xfrm>
            <a:off x="1644253" y="5057418"/>
            <a:ext cx="3308152" cy="7086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2200"/>
              <a:buFont typeface="Fira Mono Medium"/>
              <a:buNone/>
            </a:pPr>
            <a:r>
              <a:rPr lang="en-US" sz="2200">
                <a:solidFill>
                  <a:srgbClr val="E0D6DE"/>
                </a:solidFill>
                <a:latin typeface="Fira Mono Medium"/>
                <a:ea typeface="Fira Mono Medium"/>
                <a:cs typeface="Fira Mono Medium"/>
                <a:sym typeface="Fira Mono Medium"/>
              </a:rPr>
              <a:t>Melhoria na Testabilidade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Google Shape;231;p26"/>
          <p:cNvSpPr/>
          <p:nvPr/>
        </p:nvSpPr>
        <p:spPr>
          <a:xfrm>
            <a:off x="1644253" y="5902166"/>
            <a:ext cx="3308152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750"/>
              <a:buFont typeface="Fira Sans"/>
              <a:buNone/>
            </a:pPr>
            <a:r>
              <a:rPr lang="en-US" sz="1750">
                <a:solidFill>
                  <a:srgbClr val="E0D6DE"/>
                </a:solidFill>
                <a:latin typeface="Fira Sans"/>
                <a:ea typeface="Fira Sans"/>
                <a:cs typeface="Fira Sans"/>
                <a:sym typeface="Fira Sans"/>
              </a:rPr>
              <a:t>Facilita testes mais fáceis e eficazes.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232" name="Google Shape;232;p2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235893" y="4922758"/>
            <a:ext cx="566976" cy="566976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26"/>
          <p:cNvSpPr/>
          <p:nvPr/>
        </p:nvSpPr>
        <p:spPr>
          <a:xfrm>
            <a:off x="6086356" y="5057418"/>
            <a:ext cx="2890480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2200"/>
              <a:buFont typeface="Fira Mono Medium"/>
              <a:buNone/>
            </a:pPr>
            <a:r>
              <a:rPr lang="en-US" sz="2200">
                <a:solidFill>
                  <a:srgbClr val="E0D6DE"/>
                </a:solidFill>
                <a:latin typeface="Fira Mono Medium"/>
                <a:ea typeface="Fira Mono Medium"/>
                <a:cs typeface="Fira Mono Medium"/>
                <a:sym typeface="Fira Mono Medium"/>
              </a:rPr>
              <a:t>Sistemas Robustos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p26"/>
          <p:cNvSpPr/>
          <p:nvPr/>
        </p:nvSpPr>
        <p:spPr>
          <a:xfrm>
            <a:off x="6086356" y="5547836"/>
            <a:ext cx="3308152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750"/>
              <a:buFont typeface="Fira Sans"/>
              <a:buNone/>
            </a:pPr>
            <a:r>
              <a:rPr lang="en-US" sz="1750">
                <a:solidFill>
                  <a:srgbClr val="E0D6DE"/>
                </a:solidFill>
                <a:latin typeface="Fira Sans"/>
                <a:ea typeface="Fira Sans"/>
                <a:cs typeface="Fira Sans"/>
                <a:sym typeface="Fira Sans"/>
              </a:rPr>
              <a:t>Preparados para mudanças e evolução futuras.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Google Shape;235;p26"/>
          <p:cNvSpPr/>
          <p:nvPr/>
        </p:nvSpPr>
        <p:spPr>
          <a:xfrm>
            <a:off x="11874298" y="7039779"/>
            <a:ext cx="3561347" cy="1299410"/>
          </a:xfrm>
          <a:prstGeom prst="rect">
            <a:avLst/>
          </a:prstGeom>
          <a:solidFill>
            <a:srgbClr val="211E2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13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7"/>
          <p:cNvSpPr/>
          <p:nvPr/>
        </p:nvSpPr>
        <p:spPr>
          <a:xfrm>
            <a:off x="5817482" y="3727299"/>
            <a:ext cx="3555352" cy="7638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BF3FA"/>
              </a:buClr>
              <a:buSzPts val="4450"/>
              <a:buFont typeface="Fira Mono Medium"/>
              <a:buNone/>
            </a:pPr>
            <a:r>
              <a:rPr lang="en-US" sz="4450">
                <a:solidFill>
                  <a:srgbClr val="FBF3FA"/>
                </a:solidFill>
                <a:latin typeface="Fira Mono Medium"/>
                <a:ea typeface="Fira Mono Medium"/>
                <a:cs typeface="Fira Mono Medium"/>
                <a:sym typeface="Fira Mono Medium"/>
              </a:rPr>
              <a:t>Conclusão</a:t>
            </a:r>
            <a:endParaRPr sz="4450">
              <a:solidFill>
                <a:schemeClr val="dk1"/>
              </a:solidFill>
              <a:latin typeface="Fira Mono Medium"/>
              <a:ea typeface="Fira Mono Medium"/>
              <a:cs typeface="Fira Mono Medium"/>
              <a:sym typeface="Fira Mono Medium"/>
            </a:endParaRPr>
          </a:p>
        </p:txBody>
      </p:sp>
      <p:sp>
        <p:nvSpPr>
          <p:cNvPr id="242" name="Google Shape;242;p27"/>
          <p:cNvSpPr/>
          <p:nvPr/>
        </p:nvSpPr>
        <p:spPr>
          <a:xfrm>
            <a:off x="7599521" y="5543669"/>
            <a:ext cx="624470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Calibri"/>
              <a:buNone/>
            </a:pPr>
            <a:r>
              <a:t/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" name="Google Shape;243;p27"/>
          <p:cNvSpPr/>
          <p:nvPr/>
        </p:nvSpPr>
        <p:spPr>
          <a:xfrm>
            <a:off x="12223214" y="7148063"/>
            <a:ext cx="3561347" cy="1299410"/>
          </a:xfrm>
          <a:prstGeom prst="rect">
            <a:avLst/>
          </a:prstGeom>
          <a:solidFill>
            <a:srgbClr val="0F0F10"/>
          </a:solidFill>
          <a:ln cap="flat" cmpd="sng" w="12700">
            <a:solidFill>
              <a:srgbClr val="0F0F1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8"/>
          <p:cNvSpPr/>
          <p:nvPr/>
        </p:nvSpPr>
        <p:spPr>
          <a:xfrm>
            <a:off x="5817482" y="3727299"/>
            <a:ext cx="3555352" cy="7638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BF3FA"/>
              </a:buClr>
              <a:buSzPts val="4450"/>
              <a:buFont typeface="Fira Mono Medium"/>
              <a:buNone/>
            </a:pPr>
            <a:r>
              <a:rPr lang="en-US" sz="4450">
                <a:solidFill>
                  <a:srgbClr val="FBF3FA"/>
                </a:solidFill>
                <a:latin typeface="Fira Mono Medium"/>
                <a:ea typeface="Fira Mono Medium"/>
                <a:cs typeface="Fira Mono Medium"/>
                <a:sym typeface="Fira Mono Medium"/>
              </a:rPr>
              <a:t>Obrigado!</a:t>
            </a:r>
            <a:endParaRPr sz="4450">
              <a:solidFill>
                <a:schemeClr val="dk1"/>
              </a:solidFill>
              <a:latin typeface="Fira Mono Medium"/>
              <a:ea typeface="Fira Mono Medium"/>
              <a:cs typeface="Fira Mono Medium"/>
              <a:sym typeface="Fira Mono Medium"/>
            </a:endParaRPr>
          </a:p>
        </p:txBody>
      </p:sp>
      <p:sp>
        <p:nvSpPr>
          <p:cNvPr id="250" name="Google Shape;250;p28"/>
          <p:cNvSpPr/>
          <p:nvPr/>
        </p:nvSpPr>
        <p:spPr>
          <a:xfrm>
            <a:off x="7599521" y="5543669"/>
            <a:ext cx="624470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Calibri"/>
              <a:buNone/>
            </a:pPr>
            <a:r>
              <a:t/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" name="Google Shape;251;p28"/>
          <p:cNvSpPr/>
          <p:nvPr/>
        </p:nvSpPr>
        <p:spPr>
          <a:xfrm>
            <a:off x="12223214" y="7148063"/>
            <a:ext cx="3561347" cy="1299410"/>
          </a:xfrm>
          <a:prstGeom prst="rect">
            <a:avLst/>
          </a:prstGeom>
          <a:solidFill>
            <a:srgbClr val="0F0F10"/>
          </a:solidFill>
          <a:ln cap="flat" cmpd="sng" w="12700">
            <a:solidFill>
              <a:srgbClr val="0F0F1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9"/>
          <p:cNvSpPr txBox="1"/>
          <p:nvPr/>
        </p:nvSpPr>
        <p:spPr>
          <a:xfrm>
            <a:off x="1614650" y="2395975"/>
            <a:ext cx="111813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lt1"/>
                </a:solidFill>
              </a:rPr>
              <a:t>https://medium.com/desenvolvendo-com-paixao/o-que-%C3%A9-solid-o-guia-completo-para-voc%C3%AA-entender-os-5-princ%C3%ADpios-da-poo-2b937b3fc530</a:t>
            </a:r>
            <a:endParaRPr sz="2200">
              <a:solidFill>
                <a:schemeClr val="lt1"/>
              </a:solidFill>
            </a:endParaRPr>
          </a:p>
        </p:txBody>
      </p:sp>
      <p:sp>
        <p:nvSpPr>
          <p:cNvPr id="257" name="Google Shape;257;p29"/>
          <p:cNvSpPr txBox="1"/>
          <p:nvPr/>
        </p:nvSpPr>
        <p:spPr>
          <a:xfrm>
            <a:off x="1145900" y="1197975"/>
            <a:ext cx="5208600" cy="8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50">
                <a:solidFill>
                  <a:srgbClr val="FBF3FA"/>
                </a:solidFill>
                <a:latin typeface="Fira Mono Medium"/>
                <a:ea typeface="Fira Mono Medium"/>
                <a:cs typeface="Fira Mono Medium"/>
                <a:sym typeface="Fira Mono Medium"/>
              </a:rPr>
              <a:t>Referências</a:t>
            </a:r>
            <a:r>
              <a:rPr lang="en-US" sz="4450">
                <a:solidFill>
                  <a:srgbClr val="FBF3FA"/>
                </a:solidFill>
                <a:latin typeface="Fira Mono Medium"/>
                <a:ea typeface="Fira Mono Medium"/>
                <a:cs typeface="Fira Mono Medium"/>
                <a:sym typeface="Fira Mono Medium"/>
              </a:rPr>
              <a:t>!</a:t>
            </a:r>
            <a:endParaRPr sz="4450">
              <a:solidFill>
                <a:schemeClr val="dk1"/>
              </a:solidFill>
              <a:latin typeface="Fira Mono Medium"/>
              <a:ea typeface="Fira Mono Medium"/>
              <a:cs typeface="Fira Mono Medium"/>
              <a:sym typeface="Fira Mono Medium"/>
            </a:endParaRPr>
          </a:p>
        </p:txBody>
      </p:sp>
      <p:sp>
        <p:nvSpPr>
          <p:cNvPr id="258" name="Google Shape;258;p29"/>
          <p:cNvSpPr txBox="1"/>
          <p:nvPr/>
        </p:nvSpPr>
        <p:spPr>
          <a:xfrm>
            <a:off x="1632050" y="3481975"/>
            <a:ext cx="111465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lt1"/>
                </a:solidFill>
              </a:rPr>
              <a:t>https://medium.com/backticks-tildes/the-s-o-l-i-d-principles-in-pictures-b34ce2f1e898</a:t>
            </a:r>
            <a:endParaRPr sz="2200">
              <a:solidFill>
                <a:schemeClr val="lt1"/>
              </a:solidFill>
            </a:endParaRPr>
          </a:p>
        </p:txBody>
      </p:sp>
      <p:sp>
        <p:nvSpPr>
          <p:cNvPr id="259" name="Google Shape;259;p29"/>
          <p:cNvSpPr/>
          <p:nvPr/>
        </p:nvSpPr>
        <p:spPr>
          <a:xfrm>
            <a:off x="12223225" y="7148075"/>
            <a:ext cx="2407200" cy="1081500"/>
          </a:xfrm>
          <a:prstGeom prst="rect">
            <a:avLst/>
          </a:prstGeom>
          <a:solidFill>
            <a:srgbClr val="0F0F10"/>
          </a:solidFill>
          <a:ln cap="flat" cmpd="sng" w="12700">
            <a:solidFill>
              <a:srgbClr val="0F0F1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/>
          <p:nvPr/>
        </p:nvSpPr>
        <p:spPr>
          <a:xfrm>
            <a:off x="5817482" y="3727299"/>
            <a:ext cx="3555352" cy="7638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BF3FA"/>
              </a:buClr>
              <a:buSzPts val="4450"/>
              <a:buFont typeface="Fira Mono Medium"/>
              <a:buNone/>
            </a:pPr>
            <a:r>
              <a:rPr lang="en-US" sz="4450">
                <a:solidFill>
                  <a:srgbClr val="FBF3FA"/>
                </a:solidFill>
                <a:latin typeface="Fira Mono Medium"/>
                <a:ea typeface="Fira Mono Medium"/>
                <a:cs typeface="Fira Mono Medium"/>
                <a:sym typeface="Fira Mono Medium"/>
              </a:rPr>
              <a:t>Introdução</a:t>
            </a:r>
            <a:endParaRPr sz="4450">
              <a:solidFill>
                <a:schemeClr val="dk1"/>
              </a:solidFill>
              <a:latin typeface="Fira Mono Medium"/>
              <a:ea typeface="Fira Mono Medium"/>
              <a:cs typeface="Fira Mono Medium"/>
              <a:sym typeface="Fira Mono Medium"/>
            </a:endParaRPr>
          </a:p>
        </p:txBody>
      </p:sp>
      <p:sp>
        <p:nvSpPr>
          <p:cNvPr id="69" name="Google Shape;69;p15"/>
          <p:cNvSpPr/>
          <p:nvPr/>
        </p:nvSpPr>
        <p:spPr>
          <a:xfrm>
            <a:off x="7599521" y="5543669"/>
            <a:ext cx="624470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Calibri"/>
              <a:buNone/>
            </a:pPr>
            <a:r>
              <a:t/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" name="Google Shape;70;p15"/>
          <p:cNvSpPr/>
          <p:nvPr/>
        </p:nvSpPr>
        <p:spPr>
          <a:xfrm>
            <a:off x="11874298" y="7039779"/>
            <a:ext cx="3561347" cy="1299410"/>
          </a:xfrm>
          <a:prstGeom prst="rect">
            <a:avLst/>
          </a:prstGeom>
          <a:solidFill>
            <a:srgbClr val="0F0F10"/>
          </a:solidFill>
          <a:ln cap="flat" cmpd="sng" w="12700">
            <a:solidFill>
              <a:srgbClr val="0F0F1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76" name="Google Shape;76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6"/>
          <p:cNvSpPr/>
          <p:nvPr/>
        </p:nvSpPr>
        <p:spPr>
          <a:xfrm>
            <a:off x="6280190" y="2510076"/>
            <a:ext cx="7556421" cy="14175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F6BD8"/>
              </a:buClr>
              <a:buSzPts val="4450"/>
              <a:buFont typeface="Fira Mono Medium"/>
              <a:buNone/>
            </a:pPr>
            <a:r>
              <a:rPr lang="en-US" sz="4450">
                <a:solidFill>
                  <a:srgbClr val="FF6BD8"/>
                </a:solidFill>
                <a:latin typeface="Fira Mono Medium"/>
                <a:ea typeface="Fira Mono Medium"/>
                <a:cs typeface="Fira Mono Medium"/>
                <a:sym typeface="Fira Mono Medium"/>
              </a:rPr>
              <a:t>Princípios SOLID</a:t>
            </a:r>
            <a:r>
              <a:rPr lang="en-US" sz="4450">
                <a:solidFill>
                  <a:srgbClr val="FBF3FA"/>
                </a:solidFill>
                <a:latin typeface="Fira Mono Medium"/>
                <a:ea typeface="Fira Mono Medium"/>
                <a:cs typeface="Fira Mono Medium"/>
                <a:sym typeface="Fira Mono Medium"/>
              </a:rPr>
              <a:t> e Código Limpo</a:t>
            </a:r>
            <a:endParaRPr sz="44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" name="Google Shape;78;p16"/>
          <p:cNvSpPr/>
          <p:nvPr/>
        </p:nvSpPr>
        <p:spPr>
          <a:xfrm>
            <a:off x="6280190" y="4267795"/>
            <a:ext cx="7556421" cy="14516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750"/>
              <a:buFont typeface="Fira Sans"/>
              <a:buNone/>
            </a:pPr>
            <a:r>
              <a:rPr lang="en-US" sz="1750">
                <a:solidFill>
                  <a:srgbClr val="E0D6DE"/>
                </a:solidFill>
                <a:latin typeface="Fira Sans"/>
                <a:ea typeface="Fira Sans"/>
                <a:cs typeface="Fira Sans"/>
                <a:sym typeface="Fira Sans"/>
              </a:rPr>
              <a:t>Os princípios SOLID são um conjunto de diretrizes fundamentais para o design de software orientado a objetos. Segui-los ajuda a reduzir o acoplamento, simplificar a refatoração e incentivar o reuso de código, tornando o software mais fácil de manter e evoluir.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" name="Google Shape;79;p16"/>
          <p:cNvSpPr/>
          <p:nvPr/>
        </p:nvSpPr>
        <p:spPr>
          <a:xfrm>
            <a:off x="11874298" y="7039779"/>
            <a:ext cx="3561347" cy="1299410"/>
          </a:xfrm>
          <a:prstGeom prst="rect">
            <a:avLst/>
          </a:prstGeom>
          <a:solidFill>
            <a:srgbClr val="0F0F10"/>
          </a:solidFill>
          <a:ln cap="flat" cmpd="sng" w="12700">
            <a:solidFill>
              <a:srgbClr val="0F0F1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/>
          <p:nvPr/>
        </p:nvSpPr>
        <p:spPr>
          <a:xfrm>
            <a:off x="3829645" y="1485662"/>
            <a:ext cx="6971109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76388"/>
              </a:lnSpc>
              <a:spcBef>
                <a:spcPts val="0"/>
              </a:spcBef>
              <a:spcAft>
                <a:spcPts val="0"/>
              </a:spcAft>
              <a:buClr>
                <a:srgbClr val="FF6BD8"/>
              </a:buClr>
              <a:buSzPts val="3600"/>
              <a:buFont typeface="Fira Mono Medium"/>
              <a:buNone/>
            </a:pPr>
            <a:r>
              <a:rPr lang="en-US" sz="3600">
                <a:solidFill>
                  <a:srgbClr val="FF6BD8"/>
                </a:solidFill>
                <a:latin typeface="Fira Mono Medium"/>
                <a:ea typeface="Fira Mono Medium"/>
                <a:cs typeface="Fira Mono Medium"/>
                <a:sym typeface="Fira Mono Medium"/>
              </a:rPr>
              <a:t>S</a:t>
            </a:r>
            <a:r>
              <a:rPr lang="en-US" sz="2200">
                <a:solidFill>
                  <a:srgbClr val="FBF3FA"/>
                </a:solidFill>
                <a:latin typeface="Fira Mono Medium"/>
                <a:ea typeface="Fira Mono Medium"/>
                <a:cs typeface="Fira Mono Medium"/>
                <a:sym typeface="Fira Mono Medium"/>
              </a:rPr>
              <a:t> – Single Responsibility Principle (SRP)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17"/>
          <p:cNvSpPr/>
          <p:nvPr/>
        </p:nvSpPr>
        <p:spPr>
          <a:xfrm>
            <a:off x="793790" y="2633782"/>
            <a:ext cx="4196358" cy="3492103"/>
          </a:xfrm>
          <a:prstGeom prst="roundRect">
            <a:avLst>
              <a:gd fmla="val 4190" name="adj"/>
            </a:avLst>
          </a:prstGeom>
          <a:solidFill>
            <a:srgbClr val="0F0F1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7"/>
          <p:cNvSpPr/>
          <p:nvPr/>
        </p:nvSpPr>
        <p:spPr>
          <a:xfrm>
            <a:off x="793790" y="2603302"/>
            <a:ext cx="4196358" cy="121920"/>
          </a:xfrm>
          <a:prstGeom prst="roundRect">
            <a:avLst>
              <a:gd fmla="val 27907" name="adj"/>
            </a:avLst>
          </a:prstGeom>
          <a:solidFill>
            <a:srgbClr val="FF6B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17"/>
          <p:cNvSpPr/>
          <p:nvPr/>
        </p:nvSpPr>
        <p:spPr>
          <a:xfrm>
            <a:off x="2551688" y="2293620"/>
            <a:ext cx="680442" cy="680442"/>
          </a:xfrm>
          <a:prstGeom prst="roundRect">
            <a:avLst>
              <a:gd fmla="val 134383" name="adj"/>
            </a:avLst>
          </a:prstGeom>
          <a:solidFill>
            <a:srgbClr val="FF6B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89" name="Google Shape;89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55761" y="2463760"/>
            <a:ext cx="272177" cy="340162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7"/>
          <p:cNvSpPr/>
          <p:nvPr/>
        </p:nvSpPr>
        <p:spPr>
          <a:xfrm>
            <a:off x="1051084" y="3200757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2200"/>
              <a:buFont typeface="Fira Mono Medium"/>
              <a:buNone/>
            </a:pPr>
            <a:r>
              <a:rPr lang="en-US" sz="2200">
                <a:solidFill>
                  <a:srgbClr val="E0D6DE"/>
                </a:solidFill>
                <a:latin typeface="Fira Mono Medium"/>
                <a:ea typeface="Fira Mono Medium"/>
                <a:cs typeface="Fira Mono Medium"/>
                <a:sym typeface="Fira Mono Medium"/>
              </a:rPr>
              <a:t>Ideia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17"/>
          <p:cNvSpPr/>
          <p:nvPr/>
        </p:nvSpPr>
        <p:spPr>
          <a:xfrm>
            <a:off x="1051084" y="3691176"/>
            <a:ext cx="3681770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750"/>
              <a:buFont typeface="Fira Sans"/>
              <a:buNone/>
            </a:pPr>
            <a:r>
              <a:rPr lang="en-US" sz="1750">
                <a:solidFill>
                  <a:srgbClr val="E0D6DE"/>
                </a:solidFill>
                <a:latin typeface="Fira Sans"/>
                <a:ea typeface="Fira Sans"/>
                <a:cs typeface="Fira Sans"/>
                <a:sym typeface="Fira Sans"/>
              </a:rPr>
              <a:t>cada classe deve ter </a:t>
            </a:r>
            <a:r>
              <a:rPr b="1" lang="en-US" sz="1750">
                <a:solidFill>
                  <a:srgbClr val="E0D6DE"/>
                </a:solidFill>
                <a:latin typeface="Fira Sans"/>
                <a:ea typeface="Fira Sans"/>
                <a:cs typeface="Fira Sans"/>
                <a:sym typeface="Fira Sans"/>
              </a:rPr>
              <a:t>apenas uma responsabilidade</a:t>
            </a:r>
            <a:r>
              <a:rPr lang="en-US" sz="1750">
                <a:solidFill>
                  <a:srgbClr val="E0D6DE"/>
                </a:solidFill>
                <a:latin typeface="Fira Sans"/>
                <a:ea typeface="Fira Sans"/>
                <a:cs typeface="Fira Sans"/>
                <a:sym typeface="Fira Sans"/>
              </a:rPr>
              <a:t> ou motivo para mudar.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17"/>
          <p:cNvSpPr/>
          <p:nvPr/>
        </p:nvSpPr>
        <p:spPr>
          <a:xfrm>
            <a:off x="5216962" y="2633782"/>
            <a:ext cx="4196358" cy="3492103"/>
          </a:xfrm>
          <a:prstGeom prst="roundRect">
            <a:avLst>
              <a:gd fmla="val 4190" name="adj"/>
            </a:avLst>
          </a:prstGeom>
          <a:solidFill>
            <a:srgbClr val="0F0F1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17"/>
          <p:cNvSpPr/>
          <p:nvPr/>
        </p:nvSpPr>
        <p:spPr>
          <a:xfrm>
            <a:off x="5216962" y="2603302"/>
            <a:ext cx="4196358" cy="121920"/>
          </a:xfrm>
          <a:prstGeom prst="roundRect">
            <a:avLst>
              <a:gd fmla="val 27907" name="adj"/>
            </a:avLst>
          </a:prstGeom>
          <a:solidFill>
            <a:srgbClr val="FF6B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17"/>
          <p:cNvSpPr/>
          <p:nvPr/>
        </p:nvSpPr>
        <p:spPr>
          <a:xfrm>
            <a:off x="6974860" y="2293620"/>
            <a:ext cx="680442" cy="680442"/>
          </a:xfrm>
          <a:prstGeom prst="roundRect">
            <a:avLst>
              <a:gd fmla="val 134383" name="adj"/>
            </a:avLst>
          </a:prstGeom>
          <a:solidFill>
            <a:srgbClr val="FF6B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95" name="Google Shape;95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78933" y="2463760"/>
            <a:ext cx="272177" cy="340162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7"/>
          <p:cNvSpPr/>
          <p:nvPr/>
        </p:nvSpPr>
        <p:spPr>
          <a:xfrm>
            <a:off x="5474256" y="3200757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2200"/>
              <a:buFont typeface="Fira Mono Medium"/>
              <a:buNone/>
            </a:pPr>
            <a:r>
              <a:rPr lang="en-US" sz="2200">
                <a:solidFill>
                  <a:srgbClr val="E0D6DE"/>
                </a:solidFill>
                <a:latin typeface="Fira Mono Medium"/>
                <a:ea typeface="Fira Mono Medium"/>
                <a:cs typeface="Fira Mono Medium"/>
                <a:sym typeface="Fira Mono Medium"/>
              </a:rPr>
              <a:t>Benefício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17"/>
          <p:cNvSpPr/>
          <p:nvPr/>
        </p:nvSpPr>
        <p:spPr>
          <a:xfrm>
            <a:off x="5474256" y="3691176"/>
            <a:ext cx="3681770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750"/>
              <a:buFont typeface="Fira Sans"/>
              <a:buNone/>
            </a:pPr>
            <a:r>
              <a:rPr lang="en-US" sz="1750">
                <a:solidFill>
                  <a:srgbClr val="E0D6DE"/>
                </a:solidFill>
                <a:latin typeface="Fira Sans"/>
                <a:ea typeface="Fira Sans"/>
                <a:cs typeface="Fira Sans"/>
                <a:sym typeface="Fira Sans"/>
              </a:rPr>
              <a:t>aumenta a </a:t>
            </a:r>
            <a:r>
              <a:rPr b="1" lang="en-US" sz="1750">
                <a:solidFill>
                  <a:srgbClr val="E0D6DE"/>
                </a:solidFill>
                <a:latin typeface="Fira Sans"/>
                <a:ea typeface="Fira Sans"/>
                <a:cs typeface="Fira Sans"/>
                <a:sym typeface="Fira Sans"/>
              </a:rPr>
              <a:t>manutenibilidade</a:t>
            </a:r>
            <a:r>
              <a:rPr lang="en-US" sz="1750">
                <a:solidFill>
                  <a:srgbClr val="E0D6DE"/>
                </a:solidFill>
                <a:latin typeface="Fira Sans"/>
                <a:ea typeface="Fira Sans"/>
                <a:cs typeface="Fira Sans"/>
                <a:sym typeface="Fira Sans"/>
              </a:rPr>
              <a:t> — se a lógica mudar, basta alterar em um único ponto.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17"/>
          <p:cNvSpPr/>
          <p:nvPr/>
        </p:nvSpPr>
        <p:spPr>
          <a:xfrm>
            <a:off x="9640133" y="2633782"/>
            <a:ext cx="4196358" cy="3492103"/>
          </a:xfrm>
          <a:prstGeom prst="roundRect">
            <a:avLst>
              <a:gd fmla="val 4190" name="adj"/>
            </a:avLst>
          </a:prstGeom>
          <a:solidFill>
            <a:srgbClr val="0F0F1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7"/>
          <p:cNvSpPr/>
          <p:nvPr/>
        </p:nvSpPr>
        <p:spPr>
          <a:xfrm>
            <a:off x="9640133" y="2603302"/>
            <a:ext cx="4196358" cy="121920"/>
          </a:xfrm>
          <a:prstGeom prst="roundRect">
            <a:avLst>
              <a:gd fmla="val 27907" name="adj"/>
            </a:avLst>
          </a:prstGeom>
          <a:solidFill>
            <a:srgbClr val="FF6B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17"/>
          <p:cNvSpPr/>
          <p:nvPr/>
        </p:nvSpPr>
        <p:spPr>
          <a:xfrm>
            <a:off x="11398032" y="2293620"/>
            <a:ext cx="680442" cy="680442"/>
          </a:xfrm>
          <a:prstGeom prst="roundRect">
            <a:avLst>
              <a:gd fmla="val 134383" name="adj"/>
            </a:avLst>
          </a:prstGeom>
          <a:solidFill>
            <a:srgbClr val="FF6B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01" name="Google Shape;101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602105" y="2463760"/>
            <a:ext cx="272177" cy="340162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7"/>
          <p:cNvSpPr/>
          <p:nvPr/>
        </p:nvSpPr>
        <p:spPr>
          <a:xfrm>
            <a:off x="9897427" y="3200757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2200"/>
              <a:buFont typeface="Fira Mono Medium"/>
              <a:buNone/>
            </a:pPr>
            <a:r>
              <a:rPr lang="en-US" sz="2200">
                <a:solidFill>
                  <a:srgbClr val="E0D6DE"/>
                </a:solidFill>
                <a:latin typeface="Fira Mono Medium"/>
                <a:ea typeface="Fira Mono Medium"/>
                <a:cs typeface="Fira Mono Medium"/>
                <a:sym typeface="Fira Mono Medium"/>
              </a:rPr>
              <a:t>Exemplo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17"/>
          <p:cNvSpPr/>
          <p:nvPr/>
        </p:nvSpPr>
        <p:spPr>
          <a:xfrm>
            <a:off x="9897427" y="3691176"/>
            <a:ext cx="3681770" cy="21774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750"/>
              <a:buFont typeface="Fira Sans"/>
              <a:buNone/>
            </a:pPr>
            <a:r>
              <a:rPr lang="en-US" sz="1750">
                <a:solidFill>
                  <a:srgbClr val="E0D6DE"/>
                </a:solidFill>
                <a:latin typeface="Fira Sans"/>
                <a:ea typeface="Fira Sans"/>
                <a:cs typeface="Fira Sans"/>
                <a:sym typeface="Fira Sans"/>
              </a:rPr>
              <a:t>Separar a geração do relatório  da sua gravação em arquivo. Misturar as duas responsabilidades em uma única classe viola o princípio, pois cada classe deve ter uma responsabilidade distinta.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17"/>
          <p:cNvSpPr/>
          <p:nvPr/>
        </p:nvSpPr>
        <p:spPr>
          <a:xfrm>
            <a:off x="793790" y="6381036"/>
            <a:ext cx="130428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750"/>
              <a:buFont typeface="Fira Sans"/>
              <a:buNone/>
            </a:pPr>
            <a:r>
              <a:rPr b="1" lang="en-US" sz="1750">
                <a:solidFill>
                  <a:srgbClr val="E0D6DE"/>
                </a:solidFill>
                <a:latin typeface="Fira Sans"/>
                <a:ea typeface="Fira Sans"/>
                <a:cs typeface="Fira Sans"/>
                <a:sym typeface="Fira Sans"/>
              </a:rPr>
              <a:t>Foco</a:t>
            </a:r>
            <a:r>
              <a:rPr lang="en-US" sz="1750">
                <a:solidFill>
                  <a:srgbClr val="E0D6DE"/>
                </a:solidFill>
                <a:latin typeface="Fira Sans"/>
                <a:ea typeface="Fira Sans"/>
                <a:cs typeface="Fira Sans"/>
                <a:sym typeface="Fira Sans"/>
              </a:rPr>
              <a:t>: manutenção e clareza do código.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17"/>
          <p:cNvSpPr/>
          <p:nvPr/>
        </p:nvSpPr>
        <p:spPr>
          <a:xfrm>
            <a:off x="11874298" y="7039779"/>
            <a:ext cx="3561347" cy="1299410"/>
          </a:xfrm>
          <a:prstGeom prst="rect">
            <a:avLst/>
          </a:prstGeom>
          <a:solidFill>
            <a:srgbClr val="0F0F10"/>
          </a:solidFill>
          <a:ln cap="flat" cmpd="sng" w="12700">
            <a:solidFill>
              <a:srgbClr val="0F0F1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793790" y="2118836"/>
            <a:ext cx="5670590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BF3FA"/>
              </a:buClr>
              <a:buSzPts val="4450"/>
              <a:buFont typeface="Fira Mono Medium"/>
              <a:buNone/>
            </a:pPr>
            <a:r>
              <a:rPr lang="en-US" sz="4450">
                <a:solidFill>
                  <a:srgbClr val="FBF3FA"/>
                </a:solidFill>
                <a:latin typeface="Fira Mono Medium"/>
                <a:ea typeface="Fira Mono Medium"/>
                <a:cs typeface="Fira Mono Medium"/>
                <a:sym typeface="Fira Mono Medium"/>
              </a:rPr>
              <a:t>Exemplo:</a:t>
            </a:r>
            <a:endParaRPr sz="44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12" name="Google Shape;112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3790" y="3422928"/>
            <a:ext cx="6244709" cy="174974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13" name="Google Shape;113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99521" y="3422928"/>
            <a:ext cx="6244709" cy="186559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8"/>
          <p:cNvSpPr/>
          <p:nvPr/>
        </p:nvSpPr>
        <p:spPr>
          <a:xfrm>
            <a:off x="7599521" y="5543669"/>
            <a:ext cx="624470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Calibri"/>
              <a:buNone/>
            </a:pPr>
            <a:r>
              <a:t/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18"/>
          <p:cNvSpPr/>
          <p:nvPr/>
        </p:nvSpPr>
        <p:spPr>
          <a:xfrm>
            <a:off x="11874298" y="7039779"/>
            <a:ext cx="3561347" cy="1299410"/>
          </a:xfrm>
          <a:prstGeom prst="rect">
            <a:avLst/>
          </a:prstGeom>
          <a:solidFill>
            <a:srgbClr val="0F0F10"/>
          </a:solidFill>
          <a:ln cap="flat" cmpd="sng" w="12700">
            <a:solidFill>
              <a:srgbClr val="0F0F1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9"/>
          <p:cNvSpPr/>
          <p:nvPr/>
        </p:nvSpPr>
        <p:spPr>
          <a:xfrm>
            <a:off x="4679752" y="1594485"/>
            <a:ext cx="5270897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76388"/>
              </a:lnSpc>
              <a:spcBef>
                <a:spcPts val="0"/>
              </a:spcBef>
              <a:spcAft>
                <a:spcPts val="0"/>
              </a:spcAft>
              <a:buClr>
                <a:srgbClr val="FF6BD8"/>
              </a:buClr>
              <a:buSzPts val="3600"/>
              <a:buFont typeface="Fira Mono Medium"/>
              <a:buNone/>
            </a:pPr>
            <a:r>
              <a:rPr lang="en-US" sz="3600">
                <a:solidFill>
                  <a:srgbClr val="FF6BD8"/>
                </a:solidFill>
                <a:latin typeface="Fira Mono Medium"/>
                <a:ea typeface="Fira Mono Medium"/>
                <a:cs typeface="Fira Mono Medium"/>
                <a:sym typeface="Fira Mono Medium"/>
              </a:rPr>
              <a:t>O</a:t>
            </a:r>
            <a:r>
              <a:rPr lang="en-US" sz="2200">
                <a:solidFill>
                  <a:srgbClr val="FBF3FA"/>
                </a:solidFill>
                <a:latin typeface="Fira Mono Medium"/>
                <a:ea typeface="Fira Mono Medium"/>
                <a:cs typeface="Fira Mono Medium"/>
                <a:sym typeface="Fira Mono Medium"/>
              </a:rPr>
              <a:t> – Open/Closed Principle (OCP)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p19"/>
          <p:cNvSpPr/>
          <p:nvPr/>
        </p:nvSpPr>
        <p:spPr>
          <a:xfrm>
            <a:off x="793790" y="2402443"/>
            <a:ext cx="13042821" cy="1669852"/>
          </a:xfrm>
          <a:prstGeom prst="roundRect">
            <a:avLst>
              <a:gd fmla="val 2038" name="adj"/>
            </a:avLst>
          </a:prstGeom>
          <a:solidFill>
            <a:srgbClr val="2E2E2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19"/>
          <p:cNvSpPr/>
          <p:nvPr/>
        </p:nvSpPr>
        <p:spPr>
          <a:xfrm>
            <a:off x="793790" y="2402443"/>
            <a:ext cx="6521410" cy="1669852"/>
          </a:xfrm>
          <a:prstGeom prst="roundRect">
            <a:avLst>
              <a:gd fmla="val 2038" name="adj"/>
            </a:avLst>
          </a:prstGeom>
          <a:solidFill>
            <a:srgbClr val="2E2E2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19"/>
          <p:cNvSpPr/>
          <p:nvPr/>
        </p:nvSpPr>
        <p:spPr>
          <a:xfrm>
            <a:off x="1020604" y="2629257"/>
            <a:ext cx="3400544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2200"/>
              <a:buFont typeface="Fira Mono Medium"/>
              <a:buNone/>
            </a:pPr>
            <a:r>
              <a:rPr lang="en-US" sz="2200">
                <a:solidFill>
                  <a:srgbClr val="E0D6DE"/>
                </a:solidFill>
                <a:latin typeface="Fira Mono Medium"/>
                <a:ea typeface="Fira Mono Medium"/>
                <a:cs typeface="Fira Mono Medium"/>
                <a:sym typeface="Fira Mono Medium"/>
              </a:rPr>
              <a:t>Aberto para extensão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p19"/>
          <p:cNvSpPr/>
          <p:nvPr/>
        </p:nvSpPr>
        <p:spPr>
          <a:xfrm>
            <a:off x="1020604" y="3119676"/>
            <a:ext cx="5727621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750"/>
              <a:buFont typeface="Fira Sans"/>
              <a:buNone/>
            </a:pPr>
            <a:r>
              <a:rPr lang="en-US" sz="1750">
                <a:solidFill>
                  <a:srgbClr val="E0D6DE"/>
                </a:solidFill>
                <a:latin typeface="Fira Sans"/>
                <a:ea typeface="Fira Sans"/>
                <a:cs typeface="Fira Sans"/>
                <a:sym typeface="Fira Sans"/>
              </a:rPr>
              <a:t>Novas funcionalidades podem ser adicionadas ao sistema.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126;p19"/>
          <p:cNvSpPr/>
          <p:nvPr/>
        </p:nvSpPr>
        <p:spPr>
          <a:xfrm>
            <a:off x="7315200" y="2402443"/>
            <a:ext cx="6521410" cy="1669852"/>
          </a:xfrm>
          <a:prstGeom prst="rect">
            <a:avLst/>
          </a:prstGeom>
          <a:solidFill>
            <a:srgbClr val="2E2E2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9"/>
          <p:cNvSpPr/>
          <p:nvPr/>
        </p:nvSpPr>
        <p:spPr>
          <a:xfrm>
            <a:off x="7315200" y="2402443"/>
            <a:ext cx="30480" cy="1669852"/>
          </a:xfrm>
          <a:prstGeom prst="roundRect">
            <a:avLst>
              <a:gd fmla="val 111628" name="adj"/>
            </a:avLst>
          </a:prstGeom>
          <a:solidFill>
            <a:srgbClr val="47474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9"/>
          <p:cNvSpPr/>
          <p:nvPr/>
        </p:nvSpPr>
        <p:spPr>
          <a:xfrm>
            <a:off x="7882176" y="2629257"/>
            <a:ext cx="4080629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2200"/>
              <a:buFont typeface="Fira Mono Medium"/>
              <a:buNone/>
            </a:pPr>
            <a:r>
              <a:rPr lang="en-US" sz="2200">
                <a:solidFill>
                  <a:srgbClr val="E0D6DE"/>
                </a:solidFill>
                <a:latin typeface="Fira Mono Medium"/>
                <a:ea typeface="Fira Mono Medium"/>
                <a:cs typeface="Fira Mono Medium"/>
                <a:sym typeface="Fira Mono Medium"/>
              </a:rPr>
              <a:t>Fechado para modificação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19"/>
          <p:cNvSpPr/>
          <p:nvPr/>
        </p:nvSpPr>
        <p:spPr>
          <a:xfrm>
            <a:off x="7882176" y="3119676"/>
            <a:ext cx="57276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750"/>
              <a:buFont typeface="Fira Sans"/>
              <a:buNone/>
            </a:pPr>
            <a:r>
              <a:rPr lang="en-US" sz="1750">
                <a:solidFill>
                  <a:srgbClr val="E0D6DE"/>
                </a:solidFill>
                <a:latin typeface="Fira Sans"/>
                <a:ea typeface="Fira Sans"/>
                <a:cs typeface="Fira Sans"/>
                <a:sym typeface="Fira Sans"/>
              </a:rPr>
              <a:t>O código existente e já testado não deve ser alterado.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19"/>
          <p:cNvSpPr/>
          <p:nvPr/>
        </p:nvSpPr>
        <p:spPr>
          <a:xfrm>
            <a:off x="7031712" y="2953822"/>
            <a:ext cx="566976" cy="566976"/>
          </a:xfrm>
          <a:prstGeom prst="roundRect">
            <a:avLst>
              <a:gd fmla="val 6001" name="adj"/>
            </a:avLst>
          </a:prstGeom>
          <a:solidFill>
            <a:srgbClr val="0F0F10"/>
          </a:solidFill>
          <a:ln cap="flat" cmpd="sng" w="30475">
            <a:solidFill>
              <a:srgbClr val="47474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31" name="Google Shape;131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73397" y="3060144"/>
            <a:ext cx="283488" cy="35433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19"/>
          <p:cNvSpPr/>
          <p:nvPr/>
        </p:nvSpPr>
        <p:spPr>
          <a:xfrm>
            <a:off x="793790" y="4327446"/>
            <a:ext cx="13042821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750"/>
              <a:buFont typeface="Fira Sans"/>
              <a:buNone/>
            </a:pPr>
            <a:r>
              <a:rPr b="1" lang="en-US" sz="1750">
                <a:solidFill>
                  <a:srgbClr val="E0D6DE"/>
                </a:solidFill>
                <a:latin typeface="Fira Sans"/>
                <a:ea typeface="Fira Sans"/>
                <a:cs typeface="Fira Sans"/>
                <a:sym typeface="Fira Sans"/>
              </a:rPr>
              <a:t>Benefício:</a:t>
            </a:r>
            <a:r>
              <a:rPr lang="en-US" sz="1750">
                <a:solidFill>
                  <a:srgbClr val="E0D6DE"/>
                </a:solidFill>
                <a:latin typeface="Fira Sans"/>
                <a:ea typeface="Fira Sans"/>
                <a:cs typeface="Fira Sans"/>
                <a:sym typeface="Fira Sans"/>
              </a:rPr>
              <a:t> Permite evoluir o sistema adicionando novas funcionalidades sem alterar o código já testado, minimizando o risco de introdução de falhas.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19"/>
          <p:cNvSpPr/>
          <p:nvPr/>
        </p:nvSpPr>
        <p:spPr>
          <a:xfrm>
            <a:off x="793790" y="5308402"/>
            <a:ext cx="13042821" cy="1326713"/>
          </a:xfrm>
          <a:prstGeom prst="roundRect">
            <a:avLst>
              <a:gd fmla="val 2565" name="adj"/>
            </a:avLst>
          </a:prstGeom>
          <a:solidFill>
            <a:srgbClr val="02234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34" name="Google Shape;134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20604" y="5644872"/>
            <a:ext cx="283488" cy="226814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9"/>
          <p:cNvSpPr/>
          <p:nvPr/>
        </p:nvSpPr>
        <p:spPr>
          <a:xfrm>
            <a:off x="1530906" y="5591889"/>
            <a:ext cx="12078891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50"/>
              <a:buFont typeface="Fira Sans"/>
              <a:buNone/>
            </a:pPr>
            <a:r>
              <a:rPr b="1" lang="en-US" sz="175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Desafio:</a:t>
            </a:r>
            <a:r>
              <a:rPr lang="en-US" sz="175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 Nas fases iniciais de desenvolvimento, pode ser difícil prever quais funcionalidades precisarão ser estendidas.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19"/>
          <p:cNvSpPr/>
          <p:nvPr/>
        </p:nvSpPr>
        <p:spPr>
          <a:xfrm>
            <a:off x="11874298" y="7039779"/>
            <a:ext cx="3561347" cy="1299410"/>
          </a:xfrm>
          <a:prstGeom prst="rect">
            <a:avLst/>
          </a:prstGeom>
          <a:solidFill>
            <a:srgbClr val="0F0F10"/>
          </a:solidFill>
          <a:ln cap="flat" cmpd="sng" w="12700">
            <a:solidFill>
              <a:srgbClr val="0F0F1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0"/>
          <p:cNvSpPr/>
          <p:nvPr/>
        </p:nvSpPr>
        <p:spPr>
          <a:xfrm>
            <a:off x="793790" y="1211223"/>
            <a:ext cx="5670590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BF3FA"/>
              </a:buClr>
              <a:buSzPts val="4450"/>
              <a:buFont typeface="Fira Mono Medium"/>
              <a:buNone/>
            </a:pPr>
            <a:r>
              <a:rPr lang="en-US" sz="4450">
                <a:solidFill>
                  <a:srgbClr val="FBF3FA"/>
                </a:solidFill>
                <a:latin typeface="Fira Mono Medium"/>
                <a:ea typeface="Fira Mono Medium"/>
                <a:cs typeface="Fira Mono Medium"/>
                <a:sym typeface="Fira Mono Medium"/>
              </a:rPr>
              <a:t>Exemplo:</a:t>
            </a:r>
            <a:endParaRPr sz="44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p20"/>
          <p:cNvSpPr/>
          <p:nvPr/>
        </p:nvSpPr>
        <p:spPr>
          <a:xfrm>
            <a:off x="793790" y="2373630"/>
            <a:ext cx="130428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750"/>
              <a:buFont typeface="Fira Sans"/>
              <a:buNone/>
            </a:pPr>
            <a:r>
              <a:rPr lang="en-US" sz="1750">
                <a:solidFill>
                  <a:srgbClr val="E0D6DE"/>
                </a:solidFill>
                <a:latin typeface="Fira Sans"/>
                <a:ea typeface="Fira Sans"/>
                <a:cs typeface="Fira Sans"/>
                <a:sym typeface="Fira Sans"/>
              </a:rPr>
              <a:t>Novos tipos de notificação podem ser adicionados sem alterar o código já existente.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44" name="Google Shape;144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3790" y="3246834"/>
            <a:ext cx="5418653" cy="1732121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0"/>
          <p:cNvSpPr/>
          <p:nvPr/>
        </p:nvSpPr>
        <p:spPr>
          <a:xfrm>
            <a:off x="793790" y="5234107"/>
            <a:ext cx="624470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Calibri"/>
              <a:buNone/>
            </a:pPr>
            <a:r>
              <a:t/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46" name="Google Shape;146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99521" y="3246834"/>
            <a:ext cx="4599503" cy="2949416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0"/>
          <p:cNvSpPr/>
          <p:nvPr/>
        </p:nvSpPr>
        <p:spPr>
          <a:xfrm>
            <a:off x="7599521" y="6451402"/>
            <a:ext cx="624470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Calibri"/>
              <a:buNone/>
            </a:pPr>
            <a:r>
              <a:t/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20"/>
          <p:cNvSpPr/>
          <p:nvPr/>
        </p:nvSpPr>
        <p:spPr>
          <a:xfrm>
            <a:off x="11874298" y="7039779"/>
            <a:ext cx="3561347" cy="1299410"/>
          </a:xfrm>
          <a:prstGeom prst="rect">
            <a:avLst/>
          </a:prstGeom>
          <a:solidFill>
            <a:srgbClr val="0F0F10"/>
          </a:solidFill>
          <a:ln cap="flat" cmpd="sng" w="12700">
            <a:solidFill>
              <a:srgbClr val="0F0F1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7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1"/>
          <p:cNvSpPr/>
          <p:nvPr/>
        </p:nvSpPr>
        <p:spPr>
          <a:xfrm>
            <a:off x="3999667" y="842605"/>
            <a:ext cx="6631067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76388"/>
              </a:lnSpc>
              <a:spcBef>
                <a:spcPts val="0"/>
              </a:spcBef>
              <a:spcAft>
                <a:spcPts val="0"/>
              </a:spcAft>
              <a:buClr>
                <a:srgbClr val="FF6BD8"/>
              </a:buClr>
              <a:buSzPts val="3600"/>
              <a:buFont typeface="Fira Mono Medium"/>
              <a:buNone/>
            </a:pPr>
            <a:r>
              <a:rPr lang="en-US" sz="3600">
                <a:solidFill>
                  <a:srgbClr val="FF6BD8"/>
                </a:solidFill>
                <a:latin typeface="Fira Mono Medium"/>
                <a:ea typeface="Fira Mono Medium"/>
                <a:cs typeface="Fira Mono Medium"/>
                <a:sym typeface="Fira Mono Medium"/>
              </a:rPr>
              <a:t>L</a:t>
            </a:r>
            <a:r>
              <a:rPr lang="en-US" sz="2200">
                <a:solidFill>
                  <a:srgbClr val="FBF3FA"/>
                </a:solidFill>
                <a:latin typeface="Fira Mono Medium"/>
                <a:ea typeface="Fira Mono Medium"/>
                <a:cs typeface="Fira Mono Medium"/>
                <a:sym typeface="Fira Mono Medium"/>
              </a:rPr>
              <a:t> – Liskov Substitution Principle (LSP)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21"/>
          <p:cNvSpPr/>
          <p:nvPr/>
        </p:nvSpPr>
        <p:spPr>
          <a:xfrm>
            <a:off x="793790" y="1656159"/>
            <a:ext cx="6244709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750"/>
              <a:buFont typeface="Fira Sans"/>
              <a:buNone/>
            </a:pPr>
            <a:r>
              <a:rPr b="1" lang="en-US" sz="1750">
                <a:solidFill>
                  <a:srgbClr val="E0D6DE"/>
                </a:solidFill>
                <a:latin typeface="Fira Sans"/>
                <a:ea typeface="Fira Sans"/>
                <a:cs typeface="Fira Sans"/>
                <a:sym typeface="Fira Sans"/>
              </a:rPr>
              <a:t>Definido por:</a:t>
            </a:r>
            <a:r>
              <a:rPr lang="en-US" sz="1750">
                <a:solidFill>
                  <a:srgbClr val="E0D6DE"/>
                </a:solidFill>
                <a:latin typeface="Fira Sans"/>
                <a:ea typeface="Fira Sans"/>
                <a:cs typeface="Fira Sans"/>
                <a:sym typeface="Fira Sans"/>
              </a:rPr>
              <a:t> Barbara Liskov em 1987, estabelecendo que objetos de uma classe base devem poder ser substituídos por objetos de suas subclasses sem quebrar o programa.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21"/>
          <p:cNvSpPr/>
          <p:nvPr/>
        </p:nvSpPr>
        <p:spPr>
          <a:xfrm>
            <a:off x="793790" y="2948940"/>
            <a:ext cx="6244709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750"/>
              <a:buFont typeface="Fira Sans"/>
              <a:buNone/>
            </a:pPr>
            <a:r>
              <a:rPr b="1" lang="en-US" sz="1750">
                <a:solidFill>
                  <a:srgbClr val="E0D6DE"/>
                </a:solidFill>
                <a:latin typeface="Fira Sans"/>
                <a:ea typeface="Fira Sans"/>
                <a:cs typeface="Fira Sans"/>
                <a:sym typeface="Fira Sans"/>
              </a:rPr>
              <a:t>Benefício:</a:t>
            </a:r>
            <a:r>
              <a:rPr lang="en-US" sz="1750">
                <a:solidFill>
                  <a:srgbClr val="E0D6DE"/>
                </a:solidFill>
                <a:latin typeface="Fira Sans"/>
                <a:ea typeface="Fira Sans"/>
                <a:cs typeface="Fira Sans"/>
                <a:sym typeface="Fira Sans"/>
              </a:rPr>
              <a:t> Reforça o polimorfismo e previne comportamentos inesperados.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21"/>
          <p:cNvSpPr/>
          <p:nvPr/>
        </p:nvSpPr>
        <p:spPr>
          <a:xfrm>
            <a:off x="793790" y="3878818"/>
            <a:ext cx="6244709" cy="3781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750"/>
              <a:buFont typeface="Fira Sans"/>
              <a:buNone/>
            </a:pPr>
            <a:r>
              <a:rPr b="1" lang="en-US" sz="1750">
                <a:solidFill>
                  <a:srgbClr val="E0D6DE"/>
                </a:solidFill>
                <a:latin typeface="Fira Sans"/>
                <a:ea typeface="Fira Sans"/>
                <a:cs typeface="Fira Sans"/>
                <a:sym typeface="Fira Sans"/>
              </a:rPr>
              <a:t>Exemplo:</a:t>
            </a:r>
            <a:r>
              <a:rPr lang="en-US" sz="1750">
                <a:solidFill>
                  <a:srgbClr val="E0D6DE"/>
                </a:solidFill>
                <a:latin typeface="Fira Sans"/>
                <a:ea typeface="Fira Sans"/>
                <a:cs typeface="Fira Sans"/>
                <a:sym typeface="Fira Sans"/>
              </a:rPr>
              <a:t> Em Python, </a:t>
            </a:r>
            <a:r>
              <a:rPr lang="en-US" sz="1750">
                <a:solidFill>
                  <a:srgbClr val="E0D6DE"/>
                </a:solidFill>
                <a:highlight>
                  <a:srgbClr val="1C1C1D"/>
                </a:highlight>
                <a:latin typeface="Consolas"/>
                <a:ea typeface="Consolas"/>
                <a:cs typeface="Consolas"/>
                <a:sym typeface="Consolas"/>
              </a:rPr>
              <a:t>bool</a:t>
            </a:r>
            <a:r>
              <a:rPr lang="en-US" sz="1750">
                <a:solidFill>
                  <a:srgbClr val="E0D6DE"/>
                </a:solidFill>
                <a:latin typeface="Fira Sans"/>
                <a:ea typeface="Fira Sans"/>
                <a:cs typeface="Fira Sans"/>
                <a:sym typeface="Fira Sans"/>
              </a:rPr>
              <a:t> é um subtipo de </a:t>
            </a:r>
            <a:r>
              <a:rPr lang="en-US" sz="1750">
                <a:solidFill>
                  <a:srgbClr val="E0D6DE"/>
                </a:solidFill>
                <a:highlight>
                  <a:srgbClr val="1C1C1D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-US" sz="1750">
                <a:solidFill>
                  <a:srgbClr val="E0D6DE"/>
                </a:solidFill>
                <a:latin typeface="Fira Sans"/>
                <a:ea typeface="Fira Sans"/>
                <a:cs typeface="Fira Sans"/>
                <a:sym typeface="Fira Sans"/>
              </a:rPr>
              <a:t> (já que 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21"/>
          <p:cNvSpPr/>
          <p:nvPr/>
        </p:nvSpPr>
        <p:spPr>
          <a:xfrm>
            <a:off x="793790" y="4461034"/>
            <a:ext cx="6244709" cy="3781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750"/>
              <a:buFont typeface="Consolas"/>
              <a:buNone/>
            </a:pPr>
            <a:r>
              <a:rPr lang="en-US" sz="1750">
                <a:solidFill>
                  <a:srgbClr val="E0D6DE"/>
                </a:solidFill>
                <a:highlight>
                  <a:srgbClr val="1C1C1D"/>
                </a:highlight>
                <a:latin typeface="Consolas"/>
                <a:ea typeface="Consolas"/>
                <a:cs typeface="Consolas"/>
                <a:sym typeface="Consolas"/>
              </a:rPr>
              <a:t>True == 1</a:t>
            </a:r>
            <a:r>
              <a:rPr lang="en-US" sz="1750">
                <a:solidFill>
                  <a:srgbClr val="E0D6DE"/>
                </a:solidFill>
                <a:latin typeface="Fira Sans"/>
                <a:ea typeface="Fira Sans"/>
                <a:cs typeface="Fira Sans"/>
                <a:sym typeface="Fira Sans"/>
              </a:rPr>
              <a:t> e </a:t>
            </a:r>
            <a:r>
              <a:rPr lang="en-US" sz="1750">
                <a:solidFill>
                  <a:srgbClr val="E0D6DE"/>
                </a:solidFill>
                <a:highlight>
                  <a:srgbClr val="1C1C1D"/>
                </a:highlight>
                <a:latin typeface="Consolas"/>
                <a:ea typeface="Consolas"/>
                <a:cs typeface="Consolas"/>
                <a:sym typeface="Consolas"/>
              </a:rPr>
              <a:t>False == 0</a:t>
            </a:r>
            <a:r>
              <a:rPr lang="en-US" sz="1750">
                <a:solidFill>
                  <a:srgbClr val="E0D6DE"/>
                </a:solidFill>
                <a:latin typeface="Fira Sans"/>
                <a:ea typeface="Fira Sans"/>
                <a:cs typeface="Fira Sans"/>
                <a:sym typeface="Fira Sans"/>
              </a:rPr>
              <a:t>), portanto respeita o princípio.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59" name="Google Shape;159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99521" y="1707237"/>
            <a:ext cx="6244709" cy="3876556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1"/>
          <p:cNvSpPr/>
          <p:nvPr/>
        </p:nvSpPr>
        <p:spPr>
          <a:xfrm>
            <a:off x="7599521" y="5838944"/>
            <a:ext cx="624470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Calibri"/>
              <a:buNone/>
            </a:pPr>
            <a:r>
              <a:t/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21"/>
          <p:cNvSpPr/>
          <p:nvPr/>
        </p:nvSpPr>
        <p:spPr>
          <a:xfrm>
            <a:off x="793790" y="6661071"/>
            <a:ext cx="13042821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750"/>
              <a:buFont typeface="Fira Sans"/>
              <a:buNone/>
            </a:pPr>
            <a:r>
              <a:rPr lang="en-US" sz="1750">
                <a:solidFill>
                  <a:srgbClr val="E0D6DE"/>
                </a:solidFill>
                <a:latin typeface="Fira Sans"/>
                <a:ea typeface="Fira Sans"/>
                <a:cs typeface="Fira Sans"/>
                <a:sym typeface="Fira Sans"/>
              </a:rPr>
              <a:t>A ideia central é que uma subclasse deve estender a funcionalidade de sua classe-pai sem alterar seu comportamento fundamental, garantindo consistência em toda a hierarquia de herança.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21"/>
          <p:cNvSpPr/>
          <p:nvPr/>
        </p:nvSpPr>
        <p:spPr>
          <a:xfrm>
            <a:off x="11874298" y="7039779"/>
            <a:ext cx="3561347" cy="1299410"/>
          </a:xfrm>
          <a:prstGeom prst="rect">
            <a:avLst/>
          </a:prstGeom>
          <a:solidFill>
            <a:srgbClr val="0F0F10"/>
          </a:solidFill>
          <a:ln cap="flat" cmpd="sng" w="12700">
            <a:solidFill>
              <a:srgbClr val="0F0F1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8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2"/>
          <p:cNvSpPr/>
          <p:nvPr/>
        </p:nvSpPr>
        <p:spPr>
          <a:xfrm>
            <a:off x="3829645" y="1553647"/>
            <a:ext cx="6971109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76388"/>
              </a:lnSpc>
              <a:spcBef>
                <a:spcPts val="0"/>
              </a:spcBef>
              <a:spcAft>
                <a:spcPts val="0"/>
              </a:spcAft>
              <a:buClr>
                <a:srgbClr val="FF6BD8"/>
              </a:buClr>
              <a:buSzPts val="3600"/>
              <a:buFont typeface="Fira Mono Medium"/>
              <a:buNone/>
            </a:pPr>
            <a:r>
              <a:rPr lang="en-US" sz="3600">
                <a:solidFill>
                  <a:srgbClr val="FF6BD8"/>
                </a:solidFill>
                <a:latin typeface="Fira Mono Medium"/>
                <a:ea typeface="Fira Mono Medium"/>
                <a:cs typeface="Fira Mono Medium"/>
                <a:sym typeface="Fira Mono Medium"/>
              </a:rPr>
              <a:t>I</a:t>
            </a:r>
            <a:r>
              <a:rPr lang="en-US" sz="2200">
                <a:solidFill>
                  <a:srgbClr val="FBF3FA"/>
                </a:solidFill>
                <a:latin typeface="Fira Mono Medium"/>
                <a:ea typeface="Fira Mono Medium"/>
                <a:cs typeface="Fira Mono Medium"/>
                <a:sym typeface="Fira Mono Medium"/>
              </a:rPr>
              <a:t> – Interface Segregation Principle (ISP)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69" name="Google Shape;169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3790" y="2361605"/>
            <a:ext cx="4347567" cy="907256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2"/>
          <p:cNvSpPr/>
          <p:nvPr/>
        </p:nvSpPr>
        <p:spPr>
          <a:xfrm>
            <a:off x="1020604" y="3495675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2200"/>
              <a:buFont typeface="Fira Mono Medium"/>
              <a:buNone/>
            </a:pPr>
            <a:r>
              <a:rPr lang="en-US" sz="2200">
                <a:solidFill>
                  <a:srgbClr val="E0D6DE"/>
                </a:solidFill>
                <a:latin typeface="Fira Mono Medium"/>
                <a:ea typeface="Fira Mono Medium"/>
                <a:cs typeface="Fira Mono Medium"/>
                <a:sym typeface="Fira Mono Medium"/>
              </a:rPr>
              <a:t>Segregação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p22"/>
          <p:cNvSpPr/>
          <p:nvPr/>
        </p:nvSpPr>
        <p:spPr>
          <a:xfrm>
            <a:off x="1020604" y="3986093"/>
            <a:ext cx="3893939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750"/>
              <a:buFont typeface="Fira Sans"/>
              <a:buNone/>
            </a:pPr>
            <a:r>
              <a:rPr lang="en-US" sz="1750">
                <a:solidFill>
                  <a:srgbClr val="E0D6DE"/>
                </a:solidFill>
                <a:latin typeface="Fira Sans"/>
                <a:ea typeface="Fira Sans"/>
                <a:cs typeface="Fira Sans"/>
                <a:sym typeface="Fira Sans"/>
              </a:rPr>
              <a:t>Uma classe </a:t>
            </a:r>
            <a:r>
              <a:rPr b="1" lang="en-US" sz="1750">
                <a:solidFill>
                  <a:srgbClr val="E0D6DE"/>
                </a:solidFill>
                <a:latin typeface="Fira Sans"/>
                <a:ea typeface="Fira Sans"/>
                <a:cs typeface="Fira Sans"/>
                <a:sym typeface="Fira Sans"/>
              </a:rPr>
              <a:t>não deve ser forçada</a:t>
            </a:r>
            <a:r>
              <a:rPr lang="en-US" sz="1750">
                <a:solidFill>
                  <a:srgbClr val="E0D6DE"/>
                </a:solidFill>
                <a:latin typeface="Fira Sans"/>
                <a:ea typeface="Fira Sans"/>
                <a:cs typeface="Fira Sans"/>
                <a:sym typeface="Fira Sans"/>
              </a:rPr>
              <a:t> a implementar métodos que não vai utilizar.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72" name="Google Shape;172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41357" y="2361605"/>
            <a:ext cx="4347567" cy="907256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2"/>
          <p:cNvSpPr/>
          <p:nvPr/>
        </p:nvSpPr>
        <p:spPr>
          <a:xfrm>
            <a:off x="5368171" y="3495675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2200"/>
              <a:buFont typeface="Fira Mono Medium"/>
              <a:buNone/>
            </a:pPr>
            <a:r>
              <a:rPr lang="en-US" sz="2200">
                <a:solidFill>
                  <a:srgbClr val="E0D6DE"/>
                </a:solidFill>
                <a:latin typeface="Fira Mono Medium"/>
                <a:ea typeface="Fira Mono Medium"/>
                <a:cs typeface="Fira Mono Medium"/>
                <a:sym typeface="Fira Mono Medium"/>
              </a:rPr>
              <a:t>Benefício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p22"/>
          <p:cNvSpPr/>
          <p:nvPr/>
        </p:nvSpPr>
        <p:spPr>
          <a:xfrm>
            <a:off x="5368171" y="3986093"/>
            <a:ext cx="3893939" cy="14516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750"/>
              <a:buFont typeface="Fira Sans"/>
              <a:buNone/>
            </a:pPr>
            <a:r>
              <a:rPr lang="en-US" sz="1750">
                <a:solidFill>
                  <a:srgbClr val="E0D6DE"/>
                </a:solidFill>
                <a:latin typeface="Fira Sans"/>
                <a:ea typeface="Fira Sans"/>
                <a:cs typeface="Fira Sans"/>
                <a:sym typeface="Fira Sans"/>
              </a:rPr>
              <a:t>Evita interfaces “sobrecarregadas” e melhora a coesão, garantindo que os componentes ou classes dependam apenas do que realmente precisam.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75" name="Google Shape;175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488924" y="2361605"/>
            <a:ext cx="4347567" cy="907256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2"/>
          <p:cNvSpPr/>
          <p:nvPr/>
        </p:nvSpPr>
        <p:spPr>
          <a:xfrm>
            <a:off x="9715738" y="3495675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2200"/>
              <a:buFont typeface="Fira Mono Medium"/>
              <a:buNone/>
            </a:pPr>
            <a:r>
              <a:rPr lang="en-US" sz="2200">
                <a:solidFill>
                  <a:srgbClr val="E0D6DE"/>
                </a:solidFill>
                <a:latin typeface="Fira Mono Medium"/>
                <a:ea typeface="Fira Mono Medium"/>
                <a:cs typeface="Fira Mono Medium"/>
                <a:sym typeface="Fira Mono Medium"/>
              </a:rPr>
              <a:t>Regra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22"/>
          <p:cNvSpPr/>
          <p:nvPr/>
        </p:nvSpPr>
        <p:spPr>
          <a:xfrm>
            <a:off x="9715738" y="3986093"/>
            <a:ext cx="3893939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750"/>
              <a:buFont typeface="Fira Sans"/>
              <a:buNone/>
            </a:pPr>
            <a:r>
              <a:rPr lang="en-US" sz="1750">
                <a:solidFill>
                  <a:srgbClr val="E0D6DE"/>
                </a:solidFill>
                <a:latin typeface="Fira Sans"/>
                <a:ea typeface="Fira Sans"/>
                <a:cs typeface="Fira Sans"/>
                <a:sym typeface="Fira Sans"/>
              </a:rPr>
              <a:t>Clients devem depender apenas das interfaces que realmente usam.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22"/>
          <p:cNvSpPr/>
          <p:nvPr/>
        </p:nvSpPr>
        <p:spPr>
          <a:xfrm>
            <a:off x="793790" y="5919668"/>
            <a:ext cx="13042821" cy="7562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0D6DE"/>
              </a:buClr>
              <a:buSzPts val="1750"/>
              <a:buFont typeface="Fira Sans"/>
              <a:buNone/>
            </a:pPr>
            <a:r>
              <a:rPr b="1" lang="en-US" sz="1750">
                <a:solidFill>
                  <a:srgbClr val="E0D6DE"/>
                </a:solidFill>
                <a:latin typeface="Fira Sans"/>
                <a:ea typeface="Fira Sans"/>
                <a:cs typeface="Fira Sans"/>
                <a:sym typeface="Fira Sans"/>
              </a:rPr>
              <a:t>Exemplo:</a:t>
            </a:r>
            <a:r>
              <a:rPr lang="en-US" sz="1750">
                <a:solidFill>
                  <a:srgbClr val="E0D6DE"/>
                </a:solidFill>
                <a:latin typeface="Fira Sans"/>
                <a:ea typeface="Fira Sans"/>
                <a:cs typeface="Fira Sans"/>
                <a:sym typeface="Fira Sans"/>
              </a:rPr>
              <a:t> Crie interfaces específicas (por exemplo, </a:t>
            </a:r>
            <a:r>
              <a:rPr lang="en-US" sz="1750">
                <a:solidFill>
                  <a:srgbClr val="E0D6DE"/>
                </a:solidFill>
                <a:highlight>
                  <a:srgbClr val="1C1C1D"/>
                </a:highlight>
                <a:latin typeface="Consolas"/>
                <a:ea typeface="Consolas"/>
                <a:cs typeface="Consolas"/>
                <a:sym typeface="Consolas"/>
              </a:rPr>
              <a:t>IPrinter</a:t>
            </a:r>
            <a:r>
              <a:rPr lang="en-US" sz="1750">
                <a:solidFill>
                  <a:srgbClr val="E0D6DE"/>
                </a:solidFill>
                <a:latin typeface="Fira Sans"/>
                <a:ea typeface="Fira Sans"/>
                <a:cs typeface="Fira Sans"/>
                <a:sym typeface="Fira Sans"/>
              </a:rPr>
              <a:t> e </a:t>
            </a:r>
            <a:r>
              <a:rPr lang="en-US" sz="1750">
                <a:solidFill>
                  <a:srgbClr val="E0D6DE"/>
                </a:solidFill>
                <a:highlight>
                  <a:srgbClr val="1C1C1D"/>
                </a:highlight>
                <a:latin typeface="Consolas"/>
                <a:ea typeface="Consolas"/>
                <a:cs typeface="Consolas"/>
                <a:sym typeface="Consolas"/>
              </a:rPr>
              <a:t>IScanner</a:t>
            </a:r>
            <a:r>
              <a:rPr lang="en-US" sz="1750">
                <a:solidFill>
                  <a:srgbClr val="E0D6DE"/>
                </a:solidFill>
                <a:latin typeface="Fira Sans"/>
                <a:ea typeface="Fira Sans"/>
                <a:cs typeface="Fira Sans"/>
                <a:sym typeface="Fira Sans"/>
              </a:rPr>
              <a:t>) em vez de uma única interface genérica </a:t>
            </a:r>
            <a:r>
              <a:rPr lang="en-US" sz="1750">
                <a:solidFill>
                  <a:srgbClr val="E0D6DE"/>
                </a:solidFill>
                <a:highlight>
                  <a:srgbClr val="1C1C1D"/>
                </a:highlight>
                <a:latin typeface="Consolas"/>
                <a:ea typeface="Consolas"/>
                <a:cs typeface="Consolas"/>
                <a:sym typeface="Consolas"/>
              </a:rPr>
              <a:t>IMultifunctionDevice</a:t>
            </a:r>
            <a:r>
              <a:rPr lang="en-US" sz="1750">
                <a:solidFill>
                  <a:srgbClr val="E0D6DE"/>
                </a:solidFill>
                <a:latin typeface="Fira Sans"/>
                <a:ea typeface="Fira Sans"/>
                <a:cs typeface="Fira Sans"/>
                <a:sym typeface="Fira Sans"/>
              </a:rPr>
              <a:t>. Isso evita que as classes precisem implementar métodos irrelevantes.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p22"/>
          <p:cNvSpPr/>
          <p:nvPr/>
        </p:nvSpPr>
        <p:spPr>
          <a:xfrm>
            <a:off x="11874298" y="7039779"/>
            <a:ext cx="3561347" cy="1299410"/>
          </a:xfrm>
          <a:prstGeom prst="rect">
            <a:avLst/>
          </a:prstGeom>
          <a:solidFill>
            <a:srgbClr val="0F0F10"/>
          </a:solidFill>
          <a:ln cap="flat" cmpd="sng" w="12700">
            <a:solidFill>
              <a:srgbClr val="0F0F1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9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Tema do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